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928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502920"/>
            <a:ext cx="530352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50" b="1" i="0">
                <a:solidFill>
                  <a:srgbClr val="A6B59C"/>
                </a:solidFill>
                <a:latin typeface="Aptos"/>
              </a:rPr>
              <a:t>SPRING / SUMMER 2027  •  WOMENSWEAR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078992"/>
            <a:ext cx="5577840" cy="144475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200" b="1" i="0">
                <a:solidFill>
                  <a:srgbClr val="FBF9F4"/>
                </a:solidFill>
                <a:latin typeface="Aptos"/>
              </a:rPr>
              <a:t>EXPRESSIVE
EASE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61488"/>
            <a:ext cx="516636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 i="0">
                <a:solidFill>
                  <a:srgbClr val="D9DFE5"/>
                </a:solidFill>
                <a:latin typeface="Aptos"/>
              </a:rPr>
              <a:t>A trend forecast built on runway intelligence, buyer signals and India market translation.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840480"/>
            <a:ext cx="4846320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1" i="0">
                <a:solidFill>
                  <a:srgbClr val="E9C84E"/>
                </a:solidFill>
                <a:latin typeface="Aptos"/>
              </a:rPr>
              <a:t>THE STRATEGIC THESIS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224528"/>
            <a:ext cx="4754880" cy="9601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900" b="1" i="0">
                <a:solidFill>
                  <a:srgbClr val="FBF9F4"/>
                </a:solidFill>
                <a:latin typeface="Aptos"/>
              </a:rPr>
              <a:t>Expressive details on wearable foundations — not maximalism or minimalism alone.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126480"/>
            <a:ext cx="475488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1" i="0">
                <a:solidFill>
                  <a:srgbClr val="C3CDD7"/>
                </a:solidFill>
                <a:latin typeface="Aptos"/>
              </a:rPr>
              <a:t>RESEARCH CUT: 22 OCTOBER 2026</a:t>
            </a:r>
          </a:p>
        </p:txBody>
      </p:sp>
      <p:pic>
        <p:nvPicPr>
          <p:cNvPr id="9" name="Picture 8" descr="a_wide_editorial_fashion_collage_lookbook_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0" y="411480"/>
            <a:ext cx="5577840" cy="58521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263640" y="6327648"/>
            <a:ext cx="53035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20" b="1" i="0">
                <a:solidFill>
                  <a:srgbClr val="C3CDD7"/>
                </a:solidFill>
                <a:latin typeface="Aptos"/>
              </a:rPr>
              <a:t>AI-GENERATED CONCEPT VISUALS • NOT RUNWAY PHOTOGRAPHY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1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1" i="0">
                <a:solidFill>
                  <a:srgbClr val="527D7C"/>
                </a:solidFill>
                <a:latin typeface="Aptos"/>
              </a:rPr>
              <a:t>01 / EXECUTIVE SYNTHESIS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 i="0">
                <a:solidFill>
                  <a:srgbClr val="19283B"/>
                </a:solidFill>
                <a:latin typeface="Aptos"/>
              </a:rPr>
              <a:t>The SS27 proposition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078992"/>
            <a:ext cx="1097280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 i="0">
                <a:solidFill>
                  <a:srgbClr val="637080"/>
                </a:solidFill>
                <a:latin typeface="Aptos"/>
              </a:rPr>
              <a:t>What the runway and buyer evidence suggest — and how to translate it into a product story.</a:t>
            </a:r>
          </a:p>
        </p:txBody>
      </p:sp>
      <p:sp>
        <p:nvSpPr>
          <p:cNvPr id="6" name="Rectangle 5"/>
          <p:cNvSpPr/>
          <p:nvPr/>
        </p:nvSpPr>
        <p:spPr>
          <a:xfrm>
            <a:off x="411480" y="6565392"/>
            <a:ext cx="11365992" cy="10972"/>
          </a:xfrm>
          <a:prstGeom prst="rect">
            <a:avLst/>
          </a:prstGeom>
          <a:solidFill>
            <a:srgbClr val="D7D8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38912" y="6601968"/>
            <a:ext cx="905256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637080"/>
                </a:solidFill>
                <a:latin typeface="Aptos"/>
              </a:rPr>
              <a:t>SS27 | EXPRESSIVE EASE | SOURCES IN FINAL SLIDE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64240" y="6592824"/>
            <a:ext cx="54864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1" i="0">
                <a:solidFill>
                  <a:srgbClr val="19283B"/>
                </a:solidFill>
                <a:latin typeface="Aptos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1691640"/>
            <a:ext cx="4846320" cy="457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700" b="1" i="0">
                <a:solidFill>
                  <a:srgbClr val="19283B"/>
                </a:solidFill>
                <a:latin typeface="Aptos"/>
              </a:rPr>
              <a:t>EXPRESSIVE EASE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2648" y="2240280"/>
            <a:ext cx="4709160" cy="10515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 i="0">
                <a:solidFill>
                  <a:srgbClr val="252A31"/>
                </a:solidFill>
                <a:latin typeface="Aptos"/>
              </a:rPr>
              <a:t>SS27 is best read as a dual movement: statement-making color, embellishment and proportion sit beside a growing appetite for lighter, versatile wardrobe pieces.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2648" y="3493008"/>
            <a:ext cx="4617720" cy="10515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637080"/>
                </a:solidFill>
                <a:latin typeface="Aptos"/>
              </a:rPr>
              <a:t>The commercial opportunity is to sell the expression without requiring a complete runway look: start with a skirt, blouse, layer or accessory that refreshes the customer's existing wardrobe.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715000" y="1737360"/>
            <a:ext cx="1828800" cy="1554480"/>
          </a:xfrm>
          <a:prstGeom prst="roundRect">
            <a:avLst/>
          </a:prstGeom>
          <a:solidFill>
            <a:srgbClr val="FBF9F4"/>
          </a:solidFill>
          <a:ln w="8890">
            <a:solidFill>
              <a:srgbClr val="D7D8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715000" y="1737360"/>
            <a:ext cx="64008" cy="1554480"/>
          </a:xfrm>
          <a:prstGeom prst="rect">
            <a:avLst/>
          </a:prstGeom>
          <a:solidFill>
            <a:srgbClr val="DFAF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916168" y="1883664"/>
            <a:ext cx="1463040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19283B"/>
                </a:solidFill>
                <a:latin typeface="Aptos"/>
              </a:rPr>
              <a:t>THE HERO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16168" y="2240280"/>
            <a:ext cx="1463040" cy="941831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 i="0">
                <a:solidFill>
                  <a:srgbClr val="252A31"/>
                </a:solidFill>
                <a:latin typeface="Aptos"/>
              </a:rPr>
              <a:t>Skirt-led separates: strongest combined runway index and buyer corroboration.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726679" y="1737360"/>
            <a:ext cx="1828800" cy="1554480"/>
          </a:xfrm>
          <a:prstGeom prst="roundRect">
            <a:avLst/>
          </a:prstGeom>
          <a:solidFill>
            <a:srgbClr val="FBF9F4"/>
          </a:solidFill>
          <a:ln w="8890">
            <a:solidFill>
              <a:srgbClr val="D7D8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26679" y="1737360"/>
            <a:ext cx="64008" cy="1554480"/>
          </a:xfrm>
          <a:prstGeom prst="rect">
            <a:avLst/>
          </a:prstGeom>
          <a:solidFill>
            <a:srgbClr val="527D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927848" y="1883664"/>
            <a:ext cx="1463040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19283B"/>
                </a:solidFill>
                <a:latin typeface="Aptos"/>
              </a:rPr>
              <a:t>THE FEELING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27848" y="2240280"/>
            <a:ext cx="1463040" cy="941831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 i="0">
                <a:solidFill>
                  <a:srgbClr val="252A31"/>
                </a:solidFill>
                <a:latin typeface="Aptos"/>
              </a:rPr>
              <a:t>Lightness, sheer layers and touchable materials help make expression feel easy.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738360" y="1737360"/>
            <a:ext cx="1828800" cy="1554480"/>
          </a:xfrm>
          <a:prstGeom prst="roundRect">
            <a:avLst/>
          </a:prstGeom>
          <a:solidFill>
            <a:srgbClr val="FBF9F4"/>
          </a:solidFill>
          <a:ln w="8890">
            <a:solidFill>
              <a:srgbClr val="D7D8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738360" y="1737360"/>
            <a:ext cx="64008" cy="1554480"/>
          </a:xfrm>
          <a:prstGeom prst="rect">
            <a:avLst/>
          </a:prstGeom>
          <a:solidFill>
            <a:srgbClr val="E9C8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939528" y="1883664"/>
            <a:ext cx="1463040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19283B"/>
                </a:solidFill>
                <a:latin typeface="Aptos"/>
              </a:rPr>
              <a:t>THE TWIST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939528" y="2240280"/>
            <a:ext cx="1463040" cy="941831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 i="0">
                <a:solidFill>
                  <a:srgbClr val="252A31"/>
                </a:solidFill>
                <a:latin typeface="Aptos"/>
              </a:rPr>
              <a:t>Print, fringe, lace, crochet and waist details add personality to a simple base.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760720" y="3749039"/>
            <a:ext cx="5715000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527D7C"/>
                </a:solidFill>
                <a:latin typeface="Aptos"/>
              </a:rPr>
              <a:t>WHAT MAKES THIS FORECAST CREDIBLE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760720" y="4096512"/>
            <a:ext cx="5760720" cy="1481328"/>
          </a:xfrm>
          <a:prstGeom prst="rect">
            <a:avLst/>
          </a:prstGeom>
          <a:noFill/>
        </p:spPr>
        <p:txBody>
          <a:bodyPr wrap="square" lIns="27432" rIns="36576" tIns="18288" bIns="18288">
            <a:spAutoFit/>
          </a:bodyPr>
          <a:lstStyle/>
          <a:p>
            <a:pPr>
              <a:spcAft>
                <a:spcPts val="800"/>
              </a:spcAft>
            </a:pPr>
            <a:r>
              <a:rPr b="1" sz="1050">
                <a:solidFill>
                  <a:srgbClr val="252A31"/>
                </a:solidFill>
              </a:rPr>
              <a:t>Quantitative runway signal: </a:t>
            </a:r>
            <a:r>
              <a:rPr sz="1050">
                <a:solidFill>
                  <a:srgbClr val="252A31"/>
                </a:solidFill>
              </a:rPr>
              <a:t>T-Fashion's indexed SS27 dataset tracks 12,320 looks across 359 designers.</a:t>
            </a:r>
          </a:p>
          <a:p>
            <a:pPr>
              <a:spcAft>
                <a:spcPts val="800"/>
              </a:spcAft>
            </a:pPr>
            <a:r>
              <a:rPr b="1" sz="1050">
                <a:solidFill>
                  <a:srgbClr val="252A31"/>
                </a:solidFill>
              </a:rPr>
              <a:t>Buyer corroboration: </a:t>
            </a:r>
            <a:r>
              <a:rPr sz="1050">
                <a:solidFill>
                  <a:srgbClr val="252A31"/>
                </a:solidFill>
              </a:rPr>
              <a:t>Vogue Business interviews highlight skirts, color, embellishment, sheerness and craft.</a:t>
            </a:r>
          </a:p>
          <a:p>
            <a:pPr>
              <a:spcAft>
                <a:spcPts val="800"/>
              </a:spcAft>
            </a:pPr>
            <a:r>
              <a:rPr b="1" sz="1050">
                <a:solidFill>
                  <a:srgbClr val="252A31"/>
                </a:solidFill>
              </a:rPr>
              <a:t>India lens: </a:t>
            </a:r>
            <a:r>
              <a:rPr sz="1050">
                <a:solidFill>
                  <a:srgbClr val="252A31"/>
                </a:solidFill>
              </a:rPr>
              <a:t>Le Mill's Mumbai buyer emphasizes separates, construction, comfort and wardrobe utility.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1792" y="5852160"/>
            <a:ext cx="10881360" cy="3108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1" i="0">
                <a:solidFill>
                  <a:srgbClr val="76554A"/>
                </a:solidFill>
                <a:latin typeface="Aptos"/>
              </a:rPr>
              <a:t>SCOPE NOTE: Consumer-search analysis is outside the project scope; this is a runway and buyer-intelligence forecast.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11480" y="6565392"/>
            <a:ext cx="11365992" cy="10972"/>
          </a:xfrm>
          <a:prstGeom prst="rect">
            <a:avLst/>
          </a:prstGeom>
          <a:solidFill>
            <a:srgbClr val="D7D8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38912" y="6601968"/>
            <a:ext cx="905256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637080"/>
                </a:solidFill>
                <a:latin typeface="Aptos"/>
              </a:rPr>
              <a:t>SS27 | EXPRESSIVE EASE | WORKING FORECAST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064240" y="6592824"/>
            <a:ext cx="54864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1" i="0">
                <a:solidFill>
                  <a:srgbClr val="19283B"/>
                </a:solidFill>
                <a:latin typeface="Aptos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1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1" i="0">
                <a:solidFill>
                  <a:srgbClr val="527D7C"/>
                </a:solidFill>
                <a:latin typeface="Aptos"/>
              </a:rPr>
              <a:t>02 / EVIDENCE DASHBOARD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 i="0">
                <a:solidFill>
                  <a:srgbClr val="19283B"/>
                </a:solidFill>
                <a:latin typeface="Aptos"/>
              </a:rPr>
              <a:t>What changed on the SS27 runway index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078992"/>
            <a:ext cx="1097280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 i="0">
                <a:solidFill>
                  <a:srgbClr val="637080"/>
                </a:solidFill>
                <a:latin typeface="Aptos"/>
              </a:rPr>
              <a:t>Selected third-party tagged-look shares, compared with SS26. Directional evidence; not sales or consumer demand.</a:t>
            </a:r>
          </a:p>
        </p:txBody>
      </p:sp>
      <p:sp>
        <p:nvSpPr>
          <p:cNvPr id="6" name="Rectangle 5"/>
          <p:cNvSpPr/>
          <p:nvPr/>
        </p:nvSpPr>
        <p:spPr>
          <a:xfrm>
            <a:off x="411480" y="6565392"/>
            <a:ext cx="11365992" cy="10972"/>
          </a:xfrm>
          <a:prstGeom prst="rect">
            <a:avLst/>
          </a:prstGeom>
          <a:solidFill>
            <a:srgbClr val="D7D8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38912" y="6601968"/>
            <a:ext cx="905256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637080"/>
                </a:solidFill>
                <a:latin typeface="Aptos"/>
              </a:rPr>
              <a:t>SS27 | EXPRESSIVE EASE | SOURCES IN FINAL SLIDE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64240" y="6592824"/>
            <a:ext cx="54864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1" i="0">
                <a:solidFill>
                  <a:srgbClr val="19283B"/>
                </a:solidFill>
                <a:latin typeface="Aptos"/>
              </a:rPr>
              <a:t>03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1627632"/>
            <a:ext cx="2578608" cy="822960"/>
          </a:xfrm>
          <a:prstGeom prst="roundRect">
            <a:avLst/>
          </a:prstGeom>
          <a:solidFill>
            <a:srgbClr val="FBF9F4"/>
          </a:solidFill>
          <a:ln>
            <a:solidFill>
              <a:srgbClr val="D7D8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04088" y="1719072"/>
            <a:ext cx="2331720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 i="0">
                <a:solidFill>
                  <a:srgbClr val="19283B"/>
                </a:solidFill>
                <a:latin typeface="Aptos"/>
              </a:rPr>
              <a:t>12,320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4088" y="2103120"/>
            <a:ext cx="23317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800" b="1" i="0">
                <a:solidFill>
                  <a:srgbClr val="527D7C"/>
                </a:solidFill>
                <a:latin typeface="Aptos"/>
              </a:rPr>
              <a:t>LOOKS INDEXED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74720" y="1627632"/>
            <a:ext cx="2578608" cy="822960"/>
          </a:xfrm>
          <a:prstGeom prst="roundRect">
            <a:avLst/>
          </a:prstGeom>
          <a:solidFill>
            <a:srgbClr val="FBF9F4"/>
          </a:solidFill>
          <a:ln>
            <a:solidFill>
              <a:srgbClr val="D7D8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584448" y="1719072"/>
            <a:ext cx="2331720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 i="0">
                <a:solidFill>
                  <a:srgbClr val="19283B"/>
                </a:solidFill>
                <a:latin typeface="Aptos"/>
              </a:rPr>
              <a:t>359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84448" y="2103120"/>
            <a:ext cx="23317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800" b="1" i="0">
                <a:solidFill>
                  <a:srgbClr val="527D7C"/>
                </a:solidFill>
                <a:latin typeface="Aptos"/>
              </a:rPr>
              <a:t>DESIGNERS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55080" y="1627632"/>
            <a:ext cx="2578608" cy="822960"/>
          </a:xfrm>
          <a:prstGeom prst="roundRect">
            <a:avLst/>
          </a:prstGeom>
          <a:solidFill>
            <a:srgbClr val="FBF9F4"/>
          </a:solidFill>
          <a:ln>
            <a:solidFill>
              <a:srgbClr val="D7D8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64808" y="1719072"/>
            <a:ext cx="2331720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 i="0">
                <a:solidFill>
                  <a:srgbClr val="19283B"/>
                </a:solidFill>
                <a:latin typeface="Aptos"/>
              </a:rPr>
              <a:t>317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64808" y="2103120"/>
            <a:ext cx="23317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800" b="1" i="0">
                <a:solidFill>
                  <a:srgbClr val="527D7C"/>
                </a:solidFill>
                <a:latin typeface="Aptos"/>
              </a:rPr>
              <a:t>TRENDS TAGGED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235440" y="1627632"/>
            <a:ext cx="2578608" cy="822960"/>
          </a:xfrm>
          <a:prstGeom prst="roundRect">
            <a:avLst/>
          </a:prstGeom>
          <a:solidFill>
            <a:srgbClr val="FBF9F4"/>
          </a:solidFill>
          <a:ln>
            <a:solidFill>
              <a:srgbClr val="D7D8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345167" y="1719072"/>
            <a:ext cx="2331720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 i="0">
                <a:solidFill>
                  <a:srgbClr val="19283B"/>
                </a:solidFill>
                <a:latin typeface="Aptos"/>
              </a:rPr>
              <a:t>18 OCT 2026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45167" y="2103120"/>
            <a:ext cx="23317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800" b="1" i="0">
                <a:solidFill>
                  <a:srgbClr val="527D7C"/>
                </a:solidFill>
                <a:latin typeface="Aptos"/>
              </a:rPr>
              <a:t>INDEX UPDATE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8368" y="2743200"/>
            <a:ext cx="150876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i="0">
                <a:solidFill>
                  <a:srgbClr val="19283B"/>
                </a:solidFill>
                <a:latin typeface="Aptos"/>
              </a:rPr>
              <a:t>Straight skirts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286000" y="2770632"/>
            <a:ext cx="5120640" cy="164592"/>
          </a:xfrm>
          <a:prstGeom prst="roundRect">
            <a:avLst/>
          </a:prstGeom>
          <a:solidFill>
            <a:srgbClr val="E5E1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2286000" y="2770632"/>
            <a:ext cx="870508" cy="164592"/>
          </a:xfrm>
          <a:prstGeom prst="roundRect">
            <a:avLst/>
          </a:prstGeom>
          <a:solidFill>
            <a:srgbClr val="637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2286000" y="3026664"/>
            <a:ext cx="1758086" cy="164592"/>
          </a:xfrm>
          <a:prstGeom prst="roundRect">
            <a:avLst/>
          </a:prstGeom>
          <a:solidFill>
            <a:srgbClr val="527D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35240" y="2761488"/>
            <a:ext cx="196596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1" i="0">
                <a:solidFill>
                  <a:srgbClr val="19283B"/>
                </a:solidFill>
                <a:latin typeface="Aptos"/>
              </a:rPr>
              <a:t>5.1% → 10.3%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646920" y="2761488"/>
            <a:ext cx="18288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637080"/>
                </a:solidFill>
                <a:latin typeface="Aptos"/>
              </a:rPr>
              <a:t>SS26 → SS27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8368" y="3456432"/>
            <a:ext cx="150876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i="0">
                <a:solidFill>
                  <a:srgbClr val="19283B"/>
                </a:solidFill>
                <a:latin typeface="Aptos"/>
              </a:rPr>
              <a:t>Florals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2286000" y="3483864"/>
            <a:ext cx="5120640" cy="164592"/>
          </a:xfrm>
          <a:prstGeom prst="roundRect">
            <a:avLst/>
          </a:prstGeom>
          <a:solidFill>
            <a:srgbClr val="E5E1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2286000" y="3483864"/>
            <a:ext cx="1945843" cy="164592"/>
          </a:xfrm>
          <a:prstGeom prst="roundRect">
            <a:avLst/>
          </a:prstGeom>
          <a:solidFill>
            <a:srgbClr val="637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2286000" y="3739896"/>
            <a:ext cx="2423769" cy="164592"/>
          </a:xfrm>
          <a:prstGeom prst="roundRect">
            <a:avLst/>
          </a:prstGeom>
          <a:solidFill>
            <a:srgbClr val="527D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635240" y="3474720"/>
            <a:ext cx="196596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1" i="0">
                <a:solidFill>
                  <a:srgbClr val="19283B"/>
                </a:solidFill>
                <a:latin typeface="Aptos"/>
              </a:rPr>
              <a:t>11.4% → 14.2%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646920" y="3474720"/>
            <a:ext cx="18288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637080"/>
                </a:solidFill>
                <a:latin typeface="Aptos"/>
              </a:rPr>
              <a:t>SS26 → SS27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8368" y="4169664"/>
            <a:ext cx="150876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i="0">
                <a:solidFill>
                  <a:srgbClr val="19283B"/>
                </a:solidFill>
                <a:latin typeface="Aptos"/>
              </a:rPr>
              <a:t>White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2286000" y="4197096"/>
            <a:ext cx="5120640" cy="164592"/>
          </a:xfrm>
          <a:prstGeom prst="roundRect">
            <a:avLst/>
          </a:prstGeom>
          <a:solidFill>
            <a:srgbClr val="E5E1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2286000" y="4197096"/>
            <a:ext cx="4045305" cy="164592"/>
          </a:xfrm>
          <a:prstGeom prst="roundRect">
            <a:avLst/>
          </a:prstGeom>
          <a:solidFill>
            <a:srgbClr val="637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2286000" y="4453128"/>
            <a:ext cx="4847539" cy="164592"/>
          </a:xfrm>
          <a:prstGeom prst="roundRect">
            <a:avLst/>
          </a:prstGeom>
          <a:solidFill>
            <a:srgbClr val="3F60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635240" y="4187952"/>
            <a:ext cx="196596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1" i="0">
                <a:solidFill>
                  <a:srgbClr val="19283B"/>
                </a:solidFill>
                <a:latin typeface="Aptos"/>
              </a:rPr>
              <a:t>23.7% → 28.4%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646920" y="4187952"/>
            <a:ext cx="18288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637080"/>
                </a:solidFill>
                <a:latin typeface="Aptos"/>
              </a:rPr>
              <a:t>SS26 → SS27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58368" y="4882896"/>
            <a:ext cx="150876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i="0">
                <a:solidFill>
                  <a:srgbClr val="19283B"/>
                </a:solidFill>
                <a:latin typeface="Aptos"/>
              </a:rPr>
              <a:t>Dropped dresses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2286000" y="4910328"/>
            <a:ext cx="5120640" cy="164592"/>
          </a:xfrm>
          <a:prstGeom prst="roundRect">
            <a:avLst/>
          </a:prstGeom>
          <a:solidFill>
            <a:srgbClr val="E5E1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2286000" y="4910328"/>
            <a:ext cx="102412" cy="164592"/>
          </a:xfrm>
          <a:prstGeom prst="roundRect">
            <a:avLst/>
          </a:prstGeom>
          <a:solidFill>
            <a:srgbClr val="637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2286000" y="5166359"/>
            <a:ext cx="836371" cy="164592"/>
          </a:xfrm>
          <a:prstGeom prst="roundRect">
            <a:avLst/>
          </a:prstGeom>
          <a:solidFill>
            <a:srgbClr val="527D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635240" y="4901183"/>
            <a:ext cx="196596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1" i="0">
                <a:solidFill>
                  <a:srgbClr val="19283B"/>
                </a:solidFill>
                <a:latin typeface="Aptos"/>
              </a:rPr>
              <a:t>0.6% → 4.9%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646920" y="4901183"/>
            <a:ext cx="18288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637080"/>
                </a:solidFill>
                <a:latin typeface="Aptos"/>
              </a:rPr>
              <a:t>SS26 → SS27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85800" y="5806440"/>
            <a:ext cx="10607040" cy="33832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 i="0">
                <a:solidFill>
                  <a:srgbClr val="252A31"/>
                </a:solidFill>
                <a:latin typeface="Aptos"/>
              </a:rPr>
              <a:t>Interpretation: skirts, floral patterning and white/lightness have measurable upward signals inside this indexed dataset. Dropped-waist dresses are an emerging silhouette challenger worth monitoring.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11480" y="6565392"/>
            <a:ext cx="11365992" cy="10972"/>
          </a:xfrm>
          <a:prstGeom prst="rect">
            <a:avLst/>
          </a:prstGeom>
          <a:solidFill>
            <a:srgbClr val="D7D8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38912" y="6601968"/>
            <a:ext cx="905256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637080"/>
                </a:solidFill>
                <a:latin typeface="Aptos"/>
              </a:rPr>
              <a:t>SOURCE: T-FASHION RUNWAY INDEX, SS27, UPDATED 18 OCT 2026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1064240" y="6592824"/>
            <a:ext cx="54864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1" i="0">
                <a:solidFill>
                  <a:srgbClr val="19283B"/>
                </a:solidFill>
                <a:latin typeface="Aptos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1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1" i="0">
                <a:solidFill>
                  <a:srgbClr val="527D7C"/>
                </a:solidFill>
                <a:latin typeface="Aptos"/>
              </a:rPr>
              <a:t>03 / TREND 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 i="0">
                <a:solidFill>
                  <a:srgbClr val="19283B"/>
                </a:solidFill>
                <a:latin typeface="Aptos"/>
              </a:rPr>
              <a:t>The skirt becomes the wardrobe engine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078992"/>
            <a:ext cx="1097280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 i="0">
                <a:solidFill>
                  <a:srgbClr val="637080"/>
                </a:solidFill>
                <a:latin typeface="Aptos"/>
              </a:rPr>
              <a:t>Hero direction | separate-led dressing | high styling mileage</a:t>
            </a:r>
          </a:p>
        </p:txBody>
      </p:sp>
      <p:sp>
        <p:nvSpPr>
          <p:cNvPr id="6" name="Rectangle 5"/>
          <p:cNvSpPr/>
          <p:nvPr/>
        </p:nvSpPr>
        <p:spPr>
          <a:xfrm>
            <a:off x="411480" y="6565392"/>
            <a:ext cx="11365992" cy="10972"/>
          </a:xfrm>
          <a:prstGeom prst="rect">
            <a:avLst/>
          </a:prstGeom>
          <a:solidFill>
            <a:srgbClr val="D7D8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38912" y="6601968"/>
            <a:ext cx="905256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637080"/>
                </a:solidFill>
                <a:latin typeface="Aptos"/>
              </a:rPr>
              <a:t>SS27 | EXPRESSIVE EASE | SOURCES IN FINAL SLIDE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64240" y="6592824"/>
            <a:ext cx="54864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1" i="0">
                <a:solidFill>
                  <a:srgbClr val="19283B"/>
                </a:solidFill>
                <a:latin typeface="Aptos"/>
              </a:rPr>
              <a:t>04</a:t>
            </a:r>
          </a:p>
        </p:txBody>
      </p:sp>
      <p:pic>
        <p:nvPicPr>
          <p:cNvPr id="9" name="Picture 8" descr="SS27_concept_skir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691640"/>
            <a:ext cx="4434840" cy="420624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94360" y="1691640"/>
            <a:ext cx="4434840" cy="4206240"/>
          </a:xfrm>
          <a:prstGeom prst="rect">
            <a:avLst/>
          </a:prstGeom>
          <a:noFill/>
          <a:ln w="10160">
            <a:solidFill>
              <a:srgbClr val="D7D8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5349240" y="1755648"/>
            <a:ext cx="1463040" cy="292608"/>
          </a:xfrm>
          <a:prstGeom prst="roundRect">
            <a:avLst/>
          </a:prstGeom>
          <a:solidFill>
            <a:srgbClr val="DFAF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376672" y="1769363"/>
            <a:ext cx="1408176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819" b="1" i="0">
                <a:solidFill>
                  <a:srgbClr val="19283B"/>
                </a:solidFill>
                <a:latin typeface="Aptos"/>
              </a:rPr>
              <a:t>RUNWAY SIGNAL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49240" y="2212848"/>
            <a:ext cx="5989320" cy="8229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252A31"/>
                </a:solidFill>
                <a:latin typeface="Aptos"/>
              </a:rPr>
              <a:t>Straight skirts rose from 5.1% to 10.3% of indexed looks from SS26 to SS27. Vogue Business buyers also repeatedly named the skirt as a key product opportunity.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49240" y="3182112"/>
            <a:ext cx="256032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1" i="0">
                <a:solidFill>
                  <a:srgbClr val="527D7C"/>
                </a:solidFill>
                <a:latin typeface="Aptos"/>
              </a:rPr>
              <a:t>PRODUCT LANGUAGE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49240" y="3456432"/>
            <a:ext cx="2651760" cy="1371600"/>
          </a:xfrm>
          <a:prstGeom prst="rect">
            <a:avLst/>
          </a:prstGeom>
          <a:noFill/>
        </p:spPr>
        <p:txBody>
          <a:bodyPr wrap="square" lIns="27432" rIns="36576" tIns="18288" bIns="18288">
            <a:spAutoFit/>
          </a:bodyPr>
          <a:lstStyle/>
          <a:p>
            <a:pPr>
              <a:spcAft>
                <a:spcPts val="800"/>
              </a:spcAft>
            </a:pPr>
            <a:r>
              <a:rPr sz="1070">
                <a:solidFill>
                  <a:srgbClr val="252A31"/>
                </a:solidFill>
              </a:rPr>
              <a:t>• Satin A-line midi</a:t>
            </a:r>
          </a:p>
          <a:p>
            <a:pPr>
              <a:spcAft>
                <a:spcPts val="800"/>
              </a:spcAft>
            </a:pPr>
            <a:r>
              <a:rPr sz="1070">
                <a:solidFill>
                  <a:srgbClr val="252A31"/>
                </a:solidFill>
              </a:rPr>
              <a:t>• Straight skirt</a:t>
            </a:r>
          </a:p>
          <a:p>
            <a:pPr>
              <a:spcAft>
                <a:spcPts val="800"/>
              </a:spcAft>
            </a:pPr>
            <a:r>
              <a:rPr sz="1070">
                <a:solidFill>
                  <a:srgbClr val="252A31"/>
                </a:solidFill>
              </a:rPr>
              <a:t>• Pleated / panelled skirt</a:t>
            </a:r>
          </a:p>
          <a:p>
            <a:pPr>
              <a:spcAft>
                <a:spcPts val="800"/>
              </a:spcAft>
            </a:pPr>
            <a:r>
              <a:rPr sz="1070">
                <a:solidFill>
                  <a:srgbClr val="252A31"/>
                </a:solidFill>
              </a:rPr>
              <a:t>• Poster-print statement skirt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3182112"/>
            <a:ext cx="283464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1" i="0">
                <a:solidFill>
                  <a:srgbClr val="527D7C"/>
                </a:solidFill>
                <a:latin typeface="Aptos"/>
              </a:rPr>
              <a:t>COMMERCIAL TRANSLATION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0" y="3456432"/>
            <a:ext cx="2971800" cy="1371600"/>
          </a:xfrm>
          <a:prstGeom prst="rect">
            <a:avLst/>
          </a:prstGeom>
          <a:noFill/>
        </p:spPr>
        <p:txBody>
          <a:bodyPr wrap="square" lIns="27432" rIns="36576" tIns="18288" bIns="18288">
            <a:spAutoFit/>
          </a:bodyPr>
          <a:lstStyle/>
          <a:p>
            <a:pPr>
              <a:spcAft>
                <a:spcPts val="800"/>
              </a:spcAft>
            </a:pPr>
            <a:r>
              <a:rPr sz="1070">
                <a:solidFill>
                  <a:srgbClr val="252A31"/>
                </a:solidFill>
              </a:rPr>
              <a:t>• Build outfits around one hero bottom</a:t>
            </a:r>
          </a:p>
          <a:p>
            <a:pPr>
              <a:spcAft>
                <a:spcPts val="800"/>
              </a:spcAft>
            </a:pPr>
            <a:r>
              <a:rPr sz="1070">
                <a:solidFill>
                  <a:srgbClr val="252A31"/>
                </a:solidFill>
              </a:rPr>
              <a:t>• Pair with shirts, tanks and light knits</a:t>
            </a:r>
          </a:p>
          <a:p>
            <a:pPr>
              <a:spcAft>
                <a:spcPts val="800"/>
              </a:spcAft>
            </a:pPr>
            <a:r>
              <a:rPr sz="1070">
                <a:solidFill>
                  <a:srgbClr val="252A31"/>
                </a:solidFill>
              </a:rPr>
              <a:t>• Offer both simple and embellished versions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49240" y="5230368"/>
            <a:ext cx="5760720" cy="457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40" b="1" i="0">
                <a:solidFill>
                  <a:srgbClr val="19283B"/>
                </a:solidFill>
                <a:latin typeface="Aptos"/>
              </a:rPr>
              <a:t>Portfolio call: prioritize skirts as the capsule anchor; show versatility through styling, not just a single runway look.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071616"/>
            <a:ext cx="484632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1">
                <a:solidFill>
                  <a:srgbClr val="637080"/>
                </a:solidFill>
                <a:latin typeface="Aptos"/>
              </a:rPr>
              <a:t>Visual: AI-generated concept illustration, not designer runway imagery.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11480" y="6565392"/>
            <a:ext cx="11365992" cy="10972"/>
          </a:xfrm>
          <a:prstGeom prst="rect">
            <a:avLst/>
          </a:prstGeom>
          <a:solidFill>
            <a:srgbClr val="D7D8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38912" y="6601968"/>
            <a:ext cx="905256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637080"/>
                </a:solidFill>
                <a:latin typeface="Aptos"/>
              </a:rPr>
              <a:t>SOURCES: T-FASHION SS27 INDEX; VOGUE BUSINESS BUYER REPORT, 14 OCT 2026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64240" y="6592824"/>
            <a:ext cx="54864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1" i="0">
                <a:solidFill>
                  <a:srgbClr val="19283B"/>
                </a:solidFill>
                <a:latin typeface="Aptos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1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1" i="0">
                <a:solidFill>
                  <a:srgbClr val="527D7C"/>
                </a:solidFill>
                <a:latin typeface="Aptos"/>
              </a:rPr>
              <a:t>04 / TREND 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 i="0">
                <a:solidFill>
                  <a:srgbClr val="19283B"/>
                </a:solidFill>
                <a:latin typeface="Aptos"/>
              </a:rPr>
              <a:t>Lightness is a construction strategy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078992"/>
            <a:ext cx="1097280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 i="0">
                <a:solidFill>
                  <a:srgbClr val="637080"/>
                </a:solidFill>
                <a:latin typeface="Aptos"/>
              </a:rPr>
              <a:t>Sheer, semi-sheer and fluid layers — reveal / conceal, not exposure alone.</a:t>
            </a:r>
          </a:p>
        </p:txBody>
      </p:sp>
      <p:sp>
        <p:nvSpPr>
          <p:cNvPr id="6" name="Rectangle 5"/>
          <p:cNvSpPr/>
          <p:nvPr/>
        </p:nvSpPr>
        <p:spPr>
          <a:xfrm>
            <a:off x="411480" y="6565392"/>
            <a:ext cx="11365992" cy="10972"/>
          </a:xfrm>
          <a:prstGeom prst="rect">
            <a:avLst/>
          </a:prstGeom>
          <a:solidFill>
            <a:srgbClr val="D7D8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38912" y="6601968"/>
            <a:ext cx="905256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637080"/>
                </a:solidFill>
                <a:latin typeface="Aptos"/>
              </a:rPr>
              <a:t>SS27 | EXPRESSIVE EASE | SOURCES IN FINAL SLIDE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64240" y="6592824"/>
            <a:ext cx="54864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1" i="0">
                <a:solidFill>
                  <a:srgbClr val="19283B"/>
                </a:solidFill>
                <a:latin typeface="Aptos"/>
              </a:rPr>
              <a:t>05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737360"/>
            <a:ext cx="5120640" cy="5943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1" i="0">
                <a:solidFill>
                  <a:srgbClr val="19283B"/>
                </a:solidFill>
                <a:latin typeface="Aptos"/>
              </a:rPr>
              <a:t>The season's response to heat is visible in color, transparency and weightlessness.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2487168"/>
            <a:ext cx="4983480" cy="9144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50" b="0" i="0">
                <a:solidFill>
                  <a:srgbClr val="252A31"/>
                </a:solidFill>
                <a:latin typeface="Aptos"/>
              </a:rPr>
              <a:t>Vogue's SS27 runway synthesis describes lightness across fabric weight and visual transparency. Buyer commentary frames sheerness as layering and ease as much as sensuality.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675887"/>
            <a:ext cx="2331720" cy="1170432"/>
          </a:xfrm>
          <a:prstGeom prst="roundRect">
            <a:avLst/>
          </a:prstGeom>
          <a:solidFill>
            <a:srgbClr val="FBF9F4"/>
          </a:solidFill>
          <a:ln w="8890">
            <a:solidFill>
              <a:srgbClr val="D7D8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58368" y="3675887"/>
            <a:ext cx="64008" cy="1170432"/>
          </a:xfrm>
          <a:prstGeom prst="rect">
            <a:avLst/>
          </a:prstGeom>
          <a:solidFill>
            <a:srgbClr val="527D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59536" y="3822191"/>
            <a:ext cx="1965960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19283B"/>
                </a:solidFill>
                <a:latin typeface="Aptos"/>
              </a:rPr>
              <a:t>FABRICS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9536" y="4178807"/>
            <a:ext cx="1965960" cy="5577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 i="0">
                <a:solidFill>
                  <a:srgbClr val="252A31"/>
                </a:solidFill>
                <a:latin typeface="Aptos"/>
              </a:rPr>
              <a:t>Voile, chiffon, organza, lace, lightweight cotton and linen blends.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182112" y="3675887"/>
            <a:ext cx="2331720" cy="1170432"/>
          </a:xfrm>
          <a:prstGeom prst="roundRect">
            <a:avLst/>
          </a:prstGeom>
          <a:solidFill>
            <a:srgbClr val="FBF9F4"/>
          </a:solidFill>
          <a:ln w="8890">
            <a:solidFill>
              <a:srgbClr val="D7D8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182112" y="3675887"/>
            <a:ext cx="64008" cy="1170432"/>
          </a:xfrm>
          <a:prstGeom prst="rect">
            <a:avLst/>
          </a:prstGeom>
          <a:solidFill>
            <a:srgbClr val="DFAF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383280" y="3822191"/>
            <a:ext cx="1965960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19283B"/>
                </a:solidFill>
                <a:latin typeface="Aptos"/>
              </a:rPr>
              <a:t>STYLING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83280" y="4178807"/>
            <a:ext cx="1965960" cy="5577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 i="0">
                <a:solidFill>
                  <a:srgbClr val="252A31"/>
                </a:solidFill>
                <a:latin typeface="Aptos"/>
              </a:rPr>
              <a:t>Semi-sheer top over a base; shirt over a tank; layer lengths deliberately.</a:t>
            </a:r>
          </a:p>
        </p:txBody>
      </p:sp>
      <p:pic>
        <p:nvPicPr>
          <p:cNvPr id="19" name="Picture 18" descr="SS27_concept_she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1673352"/>
            <a:ext cx="5440680" cy="429768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6035040" y="1673352"/>
            <a:ext cx="5440680" cy="4297680"/>
          </a:xfrm>
          <a:prstGeom prst="rect">
            <a:avLst/>
          </a:prstGeom>
          <a:noFill/>
          <a:ln w="10160">
            <a:solidFill>
              <a:srgbClr val="D7D8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8368" y="5212080"/>
            <a:ext cx="516636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20" b="1" i="0">
                <a:solidFill>
                  <a:srgbClr val="19283B"/>
                </a:solidFill>
                <a:latin typeface="Aptos"/>
              </a:rPr>
              <a:t>India adaptation: breathable layers, opaque base options, sleeve/length variants and occasion-specific coverage.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26480" y="6071616"/>
            <a:ext cx="502920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50" b="1" i="0">
                <a:solidFill>
                  <a:srgbClr val="637080"/>
                </a:solidFill>
                <a:latin typeface="Aptos"/>
              </a:rPr>
              <a:t>AI-GENERATED CONCEPT VISUAL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11480" y="6565392"/>
            <a:ext cx="11365992" cy="10972"/>
          </a:xfrm>
          <a:prstGeom prst="rect">
            <a:avLst/>
          </a:prstGeom>
          <a:solidFill>
            <a:srgbClr val="D7D8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38912" y="6601968"/>
            <a:ext cx="905256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637080"/>
                </a:solidFill>
                <a:latin typeface="Aptos"/>
              </a:rPr>
              <a:t>SOURCE: VOGUE SS27 RUNWAY TRENDS; VOGUE BUSINESS BUYER REPORT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064240" y="6592824"/>
            <a:ext cx="54864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1" i="0">
                <a:solidFill>
                  <a:srgbClr val="19283B"/>
                </a:solidFill>
                <a:latin typeface="Aptos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1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1" i="0">
                <a:solidFill>
                  <a:srgbClr val="527D7C"/>
                </a:solidFill>
                <a:latin typeface="Aptos"/>
              </a:rPr>
              <a:t>05 / TREND 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 i="0">
                <a:solidFill>
                  <a:srgbClr val="19283B"/>
                </a:solidFill>
                <a:latin typeface="Aptos"/>
              </a:rPr>
              <a:t>Expression returns through color and print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078992"/>
            <a:ext cx="1097280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 i="0">
                <a:solidFill>
                  <a:srgbClr val="637080"/>
                </a:solidFill>
                <a:latin typeface="Aptos"/>
              </a:rPr>
              <a:t>The opportunity is controlled contrast, not a head-to-toe costume.</a:t>
            </a:r>
          </a:p>
        </p:txBody>
      </p:sp>
      <p:sp>
        <p:nvSpPr>
          <p:cNvPr id="6" name="Rectangle 5"/>
          <p:cNvSpPr/>
          <p:nvPr/>
        </p:nvSpPr>
        <p:spPr>
          <a:xfrm>
            <a:off x="411480" y="6565392"/>
            <a:ext cx="11365992" cy="10972"/>
          </a:xfrm>
          <a:prstGeom prst="rect">
            <a:avLst/>
          </a:prstGeom>
          <a:solidFill>
            <a:srgbClr val="D7D8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38912" y="6601968"/>
            <a:ext cx="905256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637080"/>
                </a:solidFill>
                <a:latin typeface="Aptos"/>
              </a:rPr>
              <a:t>SS27 | EXPRESSIVE EASE | SOURCES IN FINAL SLIDE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64240" y="6592824"/>
            <a:ext cx="54864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1" i="0">
                <a:solidFill>
                  <a:srgbClr val="19283B"/>
                </a:solidFill>
                <a:latin typeface="Aptos"/>
              </a:rPr>
              <a:t>06</a:t>
            </a:r>
          </a:p>
        </p:txBody>
      </p:sp>
      <p:pic>
        <p:nvPicPr>
          <p:cNvPr id="9" name="Picture 8" descr="SS27_concept_pri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664208"/>
            <a:ext cx="4800600" cy="425196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94360" y="1664208"/>
            <a:ext cx="4800600" cy="4251960"/>
          </a:xfrm>
          <a:prstGeom prst="rect">
            <a:avLst/>
          </a:prstGeom>
          <a:noFill/>
          <a:ln w="10160">
            <a:solidFill>
              <a:srgbClr val="D7D8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806440" y="1783080"/>
            <a:ext cx="544068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1" i="0">
                <a:solidFill>
                  <a:srgbClr val="19283B"/>
                </a:solidFill>
                <a:latin typeface="Aptos"/>
              </a:rPr>
              <a:t>Florals rose from 11.4% to 14.2% of indexed looks.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24728" y="2450592"/>
            <a:ext cx="5303520" cy="7315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50" b="0" i="0">
                <a:solidFill>
                  <a:srgbClr val="252A31"/>
                </a:solidFill>
                <a:latin typeface="Aptos"/>
              </a:rPr>
              <a:t>Buyer commentary also highlights poster prints, mixed and clashing patterns, rich color and bright primary color combinations.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24728" y="3337560"/>
            <a:ext cx="2377440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1" i="0">
                <a:solidFill>
                  <a:srgbClr val="527D7C"/>
                </a:solidFill>
                <a:latin typeface="Aptos"/>
              </a:rPr>
              <a:t>COLOR STORY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852160" y="3703320"/>
            <a:ext cx="1024128" cy="548640"/>
          </a:xfrm>
          <a:prstGeom prst="roundRect">
            <a:avLst/>
          </a:prstGeom>
          <a:solidFill>
            <a:srgbClr val="3F60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52160" y="4315968"/>
            <a:ext cx="1024128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880" b="1" i="0">
                <a:solidFill>
                  <a:srgbClr val="19283B"/>
                </a:solidFill>
                <a:latin typeface="Aptos"/>
              </a:rPr>
              <a:t>Cobalt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086600" y="3703320"/>
            <a:ext cx="1024128" cy="548640"/>
          </a:xfrm>
          <a:prstGeom prst="roundRect">
            <a:avLst/>
          </a:prstGeom>
          <a:solidFill>
            <a:srgbClr val="E9C8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086600" y="4315968"/>
            <a:ext cx="1024128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880" b="1" i="0">
                <a:solidFill>
                  <a:srgbClr val="19283B"/>
                </a:solidFill>
                <a:latin typeface="Aptos"/>
              </a:rPr>
              <a:t>Citrus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321040" y="3703320"/>
            <a:ext cx="1024128" cy="548640"/>
          </a:xfrm>
          <a:prstGeom prst="roundRect">
            <a:avLst/>
          </a:prstGeom>
          <a:solidFill>
            <a:srgbClr val="DFAF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21040" y="4315968"/>
            <a:ext cx="1024128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880" b="1" i="0">
                <a:solidFill>
                  <a:srgbClr val="19283B"/>
                </a:solidFill>
                <a:latin typeface="Aptos"/>
              </a:rPr>
              <a:t>Blush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555480" y="3703320"/>
            <a:ext cx="1024128" cy="548640"/>
          </a:xfrm>
          <a:prstGeom prst="roundRect">
            <a:avLst/>
          </a:prstGeom>
          <a:solidFill>
            <a:srgbClr val="A6B5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555480" y="4315968"/>
            <a:ext cx="1024128" cy="2011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880" b="1" i="0">
                <a:solidFill>
                  <a:srgbClr val="19283B"/>
                </a:solidFill>
                <a:latin typeface="Aptos"/>
              </a:rPr>
              <a:t>Sage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824728" y="4800600"/>
            <a:ext cx="5303520" cy="5943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 i="0">
                <a:solidFill>
                  <a:srgbClr val="252A31"/>
                </a:solidFill>
                <a:latin typeface="Aptos"/>
              </a:rPr>
              <a:t>Product play: one printed skirt or co-ord paired with a calm base; offer the repeat pattern as an accessory or top to lower adoption risk.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6071616"/>
            <a:ext cx="457200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637080"/>
                </a:solidFill>
                <a:latin typeface="Aptos"/>
              </a:rPr>
              <a:t>AI-GENERATED CONCEPT VISUAL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11480" y="6565392"/>
            <a:ext cx="11365992" cy="10972"/>
          </a:xfrm>
          <a:prstGeom prst="rect">
            <a:avLst/>
          </a:prstGeom>
          <a:solidFill>
            <a:srgbClr val="D7D8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38912" y="6601968"/>
            <a:ext cx="905256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637080"/>
                </a:solidFill>
                <a:latin typeface="Aptos"/>
              </a:rPr>
              <a:t>SOURCES: T-FASHION SS27 INDEX; VOGUE BUSINESS BUYER REPORT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064240" y="6592824"/>
            <a:ext cx="54864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1" i="0">
                <a:solidFill>
                  <a:srgbClr val="19283B"/>
                </a:solidFill>
                <a:latin typeface="Aptos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1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1" i="0">
                <a:solidFill>
                  <a:srgbClr val="527D7C"/>
                </a:solidFill>
                <a:latin typeface="Aptos"/>
              </a:rPr>
              <a:t>06 / TREND 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 i="0">
                <a:solidFill>
                  <a:srgbClr val="19283B"/>
                </a:solidFill>
                <a:latin typeface="Aptos"/>
              </a:rPr>
              <a:t>Tactility makes the statement feel personal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078992"/>
            <a:ext cx="1097280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 i="0">
                <a:solidFill>
                  <a:srgbClr val="637080"/>
                </a:solidFill>
                <a:latin typeface="Aptos"/>
              </a:rPr>
              <a:t>Craft, crochet, lace, embroidery, beads and fringe act as emotional detail.</a:t>
            </a:r>
          </a:p>
        </p:txBody>
      </p:sp>
      <p:sp>
        <p:nvSpPr>
          <p:cNvPr id="6" name="Rectangle 5"/>
          <p:cNvSpPr/>
          <p:nvPr/>
        </p:nvSpPr>
        <p:spPr>
          <a:xfrm>
            <a:off x="411480" y="6565392"/>
            <a:ext cx="11365992" cy="10972"/>
          </a:xfrm>
          <a:prstGeom prst="rect">
            <a:avLst/>
          </a:prstGeom>
          <a:solidFill>
            <a:srgbClr val="D7D8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38912" y="6601968"/>
            <a:ext cx="905256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637080"/>
                </a:solidFill>
                <a:latin typeface="Aptos"/>
              </a:rPr>
              <a:t>SS27 | EXPRESSIVE EASE | SOURCES IN FINAL SLIDE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64240" y="6592824"/>
            <a:ext cx="54864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1" i="0">
                <a:solidFill>
                  <a:srgbClr val="19283B"/>
                </a:solidFill>
                <a:latin typeface="Aptos"/>
              </a:rPr>
              <a:t>07</a:t>
            </a:r>
          </a:p>
        </p:txBody>
      </p:sp>
      <p:pic>
        <p:nvPicPr>
          <p:cNvPr id="9" name="Picture 8" descr="SS27_concept_craf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664208"/>
            <a:ext cx="5074920" cy="429768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400800" y="1664208"/>
            <a:ext cx="5074920" cy="4297680"/>
          </a:xfrm>
          <a:prstGeom prst="rect">
            <a:avLst/>
          </a:prstGeom>
          <a:noFill/>
          <a:ln w="10160">
            <a:solidFill>
              <a:srgbClr val="D7D8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1755648"/>
            <a:ext cx="530352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1" i="0">
                <a:solidFill>
                  <a:srgbClr val="19283B"/>
                </a:solidFill>
                <a:latin typeface="Aptos"/>
              </a:rPr>
              <a:t>A material-led story with multiple intensity levels.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2514600"/>
            <a:ext cx="5257800" cy="2011680"/>
          </a:xfrm>
          <a:prstGeom prst="rect">
            <a:avLst/>
          </a:prstGeom>
          <a:noFill/>
        </p:spPr>
        <p:txBody>
          <a:bodyPr wrap="square" lIns="27432" rIns="36576" tIns="18288" bIns="18288">
            <a:spAutoFit/>
          </a:bodyPr>
          <a:lstStyle/>
          <a:p>
            <a:pPr>
              <a:spcAft>
                <a:spcPts val="800"/>
              </a:spcAft>
            </a:pPr>
            <a:r>
              <a:rPr b="1" sz="1200">
                <a:solidFill>
                  <a:srgbClr val="252A31"/>
                </a:solidFill>
              </a:rPr>
              <a:t>LOW-COMMITMENT: </a:t>
            </a:r>
            <a:r>
              <a:rPr sz="1200">
                <a:solidFill>
                  <a:srgbClr val="252A31"/>
                </a:solidFill>
              </a:rPr>
              <a:t>crochet panel, embroidered cuff, textured bag.</a:t>
            </a:r>
          </a:p>
          <a:p>
            <a:pPr>
              <a:spcAft>
                <a:spcPts val="800"/>
              </a:spcAft>
            </a:pPr>
            <a:r>
              <a:rPr b="1" sz="1200">
                <a:solidFill>
                  <a:srgbClr val="252A31"/>
                </a:solidFill>
              </a:rPr>
              <a:t>MID-LEVEL: </a:t>
            </a:r>
            <a:r>
              <a:rPr sz="1200">
                <a:solidFill>
                  <a:srgbClr val="252A31"/>
                </a:solidFill>
              </a:rPr>
              <a:t>lace-trim blouse, openwork knit, beaded collar.</a:t>
            </a:r>
          </a:p>
          <a:p>
            <a:pPr>
              <a:spcAft>
                <a:spcPts val="800"/>
              </a:spcAft>
            </a:pPr>
            <a:r>
              <a:rPr b="1" sz="1200">
                <a:solidFill>
                  <a:srgbClr val="252A31"/>
                </a:solidFill>
              </a:rPr>
              <a:t>STATEMENT: </a:t>
            </a:r>
            <a:r>
              <a:rPr sz="1200">
                <a:solidFill>
                  <a:srgbClr val="252A31"/>
                </a:solidFill>
              </a:rPr>
              <a:t>fringe skirt or embellished set for event-led dressing.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4892040"/>
            <a:ext cx="5166360" cy="6858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1" i="0">
                <a:solidFill>
                  <a:srgbClr val="252A31"/>
                </a:solidFill>
                <a:latin typeface="Aptos"/>
              </a:rPr>
              <a:t>Buying principle: the detail should change the feeling of the outfit without making the whole item difficult to wear or care for.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46520" y="6071616"/>
            <a:ext cx="493776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50" b="1" i="0">
                <a:solidFill>
                  <a:srgbClr val="637080"/>
                </a:solidFill>
                <a:latin typeface="Aptos"/>
              </a:rPr>
              <a:t>AI-GENERATED CONCEPT VISUAL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11480" y="6565392"/>
            <a:ext cx="11365992" cy="10972"/>
          </a:xfrm>
          <a:prstGeom prst="rect">
            <a:avLst/>
          </a:prstGeom>
          <a:solidFill>
            <a:srgbClr val="D7D8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38912" y="6601968"/>
            <a:ext cx="905256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637080"/>
                </a:solidFill>
                <a:latin typeface="Aptos"/>
              </a:rPr>
              <a:t>SOURCE: VOGUE BUSINESS BUYER REPORT, 14 OCT 2026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64240" y="6592824"/>
            <a:ext cx="54864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1" i="0">
                <a:solidFill>
                  <a:srgbClr val="19283B"/>
                </a:solidFill>
                <a:latin typeface="Aptos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1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1" i="0">
                <a:solidFill>
                  <a:srgbClr val="527D7C"/>
                </a:solidFill>
                <a:latin typeface="Aptos"/>
              </a:rPr>
              <a:t>07 / TREND 05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 i="0">
                <a:solidFill>
                  <a:srgbClr val="19283B"/>
                </a:solidFill>
                <a:latin typeface="Aptos"/>
              </a:rPr>
              <a:t>Shape is created through proportion and styling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078992"/>
            <a:ext cx="1097280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 i="0">
                <a:solidFill>
                  <a:srgbClr val="637080"/>
                </a:solidFill>
                <a:latin typeface="Aptos"/>
              </a:rPr>
              <a:t>Cinched waist, sash belts, layered volume — with dropped-waist silhouettes as a counterpoint.</a:t>
            </a:r>
          </a:p>
        </p:txBody>
      </p:sp>
      <p:sp>
        <p:nvSpPr>
          <p:cNvPr id="6" name="Rectangle 5"/>
          <p:cNvSpPr/>
          <p:nvPr/>
        </p:nvSpPr>
        <p:spPr>
          <a:xfrm>
            <a:off x="411480" y="6565392"/>
            <a:ext cx="11365992" cy="10972"/>
          </a:xfrm>
          <a:prstGeom prst="rect">
            <a:avLst/>
          </a:prstGeom>
          <a:solidFill>
            <a:srgbClr val="D7D8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38912" y="6601968"/>
            <a:ext cx="905256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637080"/>
                </a:solidFill>
                <a:latin typeface="Aptos"/>
              </a:rPr>
              <a:t>SS27 | EXPRESSIVE EASE | SOURCES IN FINAL SLIDE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64240" y="6592824"/>
            <a:ext cx="54864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1" i="0">
                <a:solidFill>
                  <a:srgbClr val="19283B"/>
                </a:solidFill>
                <a:latin typeface="Aptos"/>
              </a:rPr>
              <a:t>08</a:t>
            </a:r>
          </a:p>
        </p:txBody>
      </p:sp>
      <p:pic>
        <p:nvPicPr>
          <p:cNvPr id="9" name="Picture 8" descr="SS27_concept_frin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664208"/>
            <a:ext cx="4389120" cy="425196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94360" y="1664208"/>
            <a:ext cx="4389120" cy="4251960"/>
          </a:xfrm>
          <a:prstGeom prst="rect">
            <a:avLst/>
          </a:prstGeom>
          <a:noFill/>
          <a:ln w="10160">
            <a:solidFill>
              <a:srgbClr val="D7D8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349240" y="1783080"/>
            <a:ext cx="589788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19283B"/>
                </a:solidFill>
                <a:latin typeface="Aptos"/>
              </a:rPr>
              <a:t>The season is not one silhouette; it is a new toolkit for shaping the body.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349240" y="2514600"/>
            <a:ext cx="2697480" cy="1143000"/>
          </a:xfrm>
          <a:prstGeom prst="roundRect">
            <a:avLst/>
          </a:prstGeom>
          <a:solidFill>
            <a:srgbClr val="FBF9F4"/>
          </a:solidFill>
          <a:ln w="8890">
            <a:solidFill>
              <a:srgbClr val="D7D8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349240" y="2514600"/>
            <a:ext cx="64008" cy="1143000"/>
          </a:xfrm>
          <a:prstGeom prst="rect">
            <a:avLst/>
          </a:prstGeom>
          <a:solidFill>
            <a:srgbClr val="DFAF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550407" y="2660904"/>
            <a:ext cx="2331720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1" i="0">
                <a:solidFill>
                  <a:srgbClr val="19283B"/>
                </a:solidFill>
                <a:latin typeface="Aptos"/>
              </a:rPr>
              <a:t>DEFINED WAIST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50407" y="3017520"/>
            <a:ext cx="2331720" cy="53035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 i="0">
                <a:solidFill>
                  <a:srgbClr val="252A31"/>
                </a:solidFill>
                <a:latin typeface="Aptos"/>
              </a:rPr>
              <a:t>Wide belts, fabric sashes, peplum-like shape and adjustable tie details.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47888" y="2514600"/>
            <a:ext cx="2697480" cy="1143000"/>
          </a:xfrm>
          <a:prstGeom prst="roundRect">
            <a:avLst/>
          </a:prstGeom>
          <a:solidFill>
            <a:srgbClr val="FBF9F4"/>
          </a:solidFill>
          <a:ln w="8890">
            <a:solidFill>
              <a:srgbClr val="D7D8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247888" y="2514600"/>
            <a:ext cx="64008" cy="1143000"/>
          </a:xfrm>
          <a:prstGeom prst="rect">
            <a:avLst/>
          </a:prstGeom>
          <a:solidFill>
            <a:srgbClr val="3F60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49056" y="2660904"/>
            <a:ext cx="2331720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1" i="0">
                <a:solidFill>
                  <a:srgbClr val="19283B"/>
                </a:solidFill>
                <a:latin typeface="Aptos"/>
              </a:rPr>
              <a:t>DROPPED WAIST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49056" y="3017520"/>
            <a:ext cx="2331720" cy="53035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 i="0">
                <a:solidFill>
                  <a:srgbClr val="252A31"/>
                </a:solidFill>
                <a:latin typeface="Aptos"/>
              </a:rPr>
              <a:t>A clear runway-index riser; use as an exploratory dress silhouette.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76672" y="3977639"/>
            <a:ext cx="5468112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1" i="0">
                <a:solidFill>
                  <a:srgbClr val="527D7C"/>
                </a:solidFill>
                <a:latin typeface="Aptos"/>
              </a:rPr>
              <a:t>PRODUCT APPLICATIONS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76672" y="4297680"/>
            <a:ext cx="5486400" cy="1005840"/>
          </a:xfrm>
          <a:prstGeom prst="rect">
            <a:avLst/>
          </a:prstGeom>
          <a:noFill/>
        </p:spPr>
        <p:txBody>
          <a:bodyPr wrap="square" lIns="27432" rIns="36576" tIns="18288" bIns="18288">
            <a:spAutoFit/>
          </a:bodyPr>
          <a:lstStyle/>
          <a:p>
            <a:pPr>
              <a:spcAft>
                <a:spcPts val="800"/>
              </a:spcAft>
            </a:pPr>
            <a:r>
              <a:rPr sz="1050">
                <a:solidFill>
                  <a:srgbClr val="252A31"/>
                </a:solidFill>
              </a:rPr>
              <a:t>• Detachable tie belt or sash</a:t>
            </a:r>
          </a:p>
          <a:p>
            <a:pPr>
              <a:spcAft>
                <a:spcPts val="800"/>
              </a:spcAft>
            </a:pPr>
            <a:r>
              <a:rPr sz="1050">
                <a:solidFill>
                  <a:srgbClr val="252A31"/>
                </a:solidFill>
              </a:rPr>
              <a:t>• Relaxed dress with adjustable waist</a:t>
            </a:r>
          </a:p>
          <a:p>
            <a:pPr>
              <a:spcAft>
                <a:spcPts val="800"/>
              </a:spcAft>
            </a:pPr>
            <a:r>
              <a:rPr sz="1050">
                <a:solidFill>
                  <a:srgbClr val="252A31"/>
                </a:solidFill>
              </a:rPr>
              <a:t>• Volume-balanced top + skirt</a:t>
            </a:r>
          </a:p>
          <a:p>
            <a:pPr>
              <a:spcAft>
                <a:spcPts val="800"/>
              </a:spcAft>
            </a:pPr>
            <a:r>
              <a:rPr sz="1050">
                <a:solidFill>
                  <a:srgbClr val="252A31"/>
                </a:solidFill>
              </a:rPr>
              <a:t>• Accessories that change outfit proportions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6053328"/>
            <a:ext cx="457200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637080"/>
                </a:solidFill>
                <a:latin typeface="Aptos"/>
              </a:rPr>
              <a:t>AI-GENERATED CONCEPT VISUAL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11480" y="6565392"/>
            <a:ext cx="11365992" cy="10972"/>
          </a:xfrm>
          <a:prstGeom prst="rect">
            <a:avLst/>
          </a:prstGeom>
          <a:solidFill>
            <a:srgbClr val="D7D8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38912" y="6601968"/>
            <a:ext cx="905256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637080"/>
                </a:solidFill>
                <a:latin typeface="Aptos"/>
              </a:rPr>
              <a:t>SOURCES: VOGUE BUSINESS BUYER REPORT; T-FASHION SS27 INDEX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064240" y="6592824"/>
            <a:ext cx="54864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1" i="0">
                <a:solidFill>
                  <a:srgbClr val="19283B"/>
                </a:solidFill>
                <a:latin typeface="Aptos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928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6424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1" i="0">
                <a:solidFill>
                  <a:srgbClr val="A6B59C"/>
                </a:solidFill>
                <a:latin typeface="Aptos"/>
              </a:rPr>
              <a:t>08 / MACRO SYNTHESIS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64240" cy="53035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700" b="1" i="0">
                <a:solidFill>
                  <a:srgbClr val="FBF9F4"/>
                </a:solidFill>
                <a:latin typeface="Aptos"/>
              </a:rPr>
              <a:t>Maximalism meets elevated essentials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389888"/>
            <a:ext cx="1069848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 i="0">
                <a:solidFill>
                  <a:srgbClr val="D7DFE5"/>
                </a:solidFill>
                <a:latin typeface="Aptos"/>
              </a:rPr>
              <a:t>SS27 is a productive contradiction: more personality, but not necessarily more effort.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2286000"/>
            <a:ext cx="2971800" cy="1874519"/>
          </a:xfrm>
          <a:prstGeom prst="roundRect">
            <a:avLst/>
          </a:prstGeom>
          <a:solidFill>
            <a:srgbClr val="FBF9F4"/>
          </a:solidFill>
          <a:ln w="8890">
            <a:solidFill>
              <a:srgbClr val="D7D8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85800" y="2286000"/>
            <a:ext cx="64008" cy="1874519"/>
          </a:xfrm>
          <a:prstGeom prst="rect">
            <a:avLst/>
          </a:prstGeom>
          <a:solidFill>
            <a:srgbClr val="DFAF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86968" y="2432304"/>
            <a:ext cx="2606040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 i="0">
                <a:solidFill>
                  <a:srgbClr val="19283B"/>
                </a:solidFill>
                <a:latin typeface="Aptos"/>
              </a:rPr>
              <a:t>EXPRESSIVE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6968" y="2788920"/>
            <a:ext cx="2606040" cy="1261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 i="0">
                <a:solidFill>
                  <a:srgbClr val="252A31"/>
                </a:solidFill>
                <a:latin typeface="Aptos"/>
              </a:rPr>
              <a:t>Color • pattern • fringe • lace • embellishment • unusual proportions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549640" y="2286000"/>
            <a:ext cx="2971800" cy="1874519"/>
          </a:xfrm>
          <a:prstGeom prst="roundRect">
            <a:avLst/>
          </a:prstGeom>
          <a:solidFill>
            <a:srgbClr val="FBF9F4"/>
          </a:solidFill>
          <a:ln w="8890">
            <a:solidFill>
              <a:srgbClr val="D7D8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549640" y="2286000"/>
            <a:ext cx="64008" cy="1874519"/>
          </a:xfrm>
          <a:prstGeom prst="rect">
            <a:avLst/>
          </a:prstGeom>
          <a:solidFill>
            <a:srgbClr val="A6B5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750808" y="2432304"/>
            <a:ext cx="2606040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 i="0">
                <a:solidFill>
                  <a:srgbClr val="19283B"/>
                </a:solidFill>
                <a:latin typeface="Aptos"/>
              </a:rPr>
              <a:t>ELEVATED ESSENTIALS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50808" y="2788920"/>
            <a:ext cx="2606040" cy="12618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 i="0">
                <a:solidFill>
                  <a:srgbClr val="252A31"/>
                </a:solidFill>
                <a:latin typeface="Aptos"/>
              </a:rPr>
              <a:t>Fluid shirts • practical separates • relaxed tailoring • versatile base layers</a:t>
            </a:r>
          </a:p>
        </p:txBody>
      </p:sp>
      <p:sp>
        <p:nvSpPr>
          <p:cNvPr id="14" name="Chevron 13"/>
          <p:cNvSpPr/>
          <p:nvPr/>
        </p:nvSpPr>
        <p:spPr>
          <a:xfrm>
            <a:off x="4005072" y="2743200"/>
            <a:ext cx="4114800" cy="914400"/>
          </a:xfrm>
          <a:prstGeom prst="chevron">
            <a:avLst/>
          </a:prstGeom>
          <a:solidFill>
            <a:srgbClr val="E9C8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206240" y="2907792"/>
            <a:ext cx="3703320" cy="47548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800" b="1" i="0">
                <a:solidFill>
                  <a:srgbClr val="19283B"/>
                </a:solidFill>
                <a:latin typeface="Aptos"/>
              </a:rPr>
              <a:t>EXPRESSIVE EASE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4800600"/>
            <a:ext cx="9966960" cy="6858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600" b="1" i="0">
                <a:solidFill>
                  <a:srgbClr val="FBF9F4"/>
                </a:solidFill>
                <a:latin typeface="Aptos"/>
              </a:rPr>
              <a:t>The product formula: one statement element + two or three easy foundations. This captures the season's creative charge while keeping the wardrobe useful.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5852160"/>
            <a:ext cx="10332720" cy="2468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 i="0">
                <a:solidFill>
                  <a:srgbClr val="C3CDD7"/>
                </a:solidFill>
                <a:latin typeface="Aptos"/>
              </a:rPr>
              <a:t>Evidence nuance: T-Fashion reports minimalism rising as well as glam; treat these as coexisting signals, not mutually exclusive camps.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1480" y="6565392"/>
            <a:ext cx="11365992" cy="10972"/>
          </a:xfrm>
          <a:prstGeom prst="rect">
            <a:avLst/>
          </a:prstGeom>
          <a:solidFill>
            <a:srgbClr val="D7D8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38912" y="6601968"/>
            <a:ext cx="905256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637080"/>
                </a:solidFill>
                <a:latin typeface="Aptos"/>
              </a:rPr>
              <a:t>SS27 | EXPRESSIVE EASE | WORKING FORECAST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64240" y="6592824"/>
            <a:ext cx="54864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1" i="0">
                <a:solidFill>
                  <a:srgbClr val="19283B"/>
                </a:solidFill>
                <a:latin typeface="Aptos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1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1" i="0">
                <a:solidFill>
                  <a:srgbClr val="527D7C"/>
                </a:solidFill>
                <a:latin typeface="Aptos"/>
              </a:rPr>
              <a:t>09 / VISUAL DIRECTION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 i="0">
                <a:solidFill>
                  <a:srgbClr val="19283B"/>
                </a:solidFill>
                <a:latin typeface="Aptos"/>
              </a:rPr>
              <a:t>Palette &amp; material language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078992"/>
            <a:ext cx="1097280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 i="0">
                <a:solidFill>
                  <a:srgbClr val="637080"/>
                </a:solidFill>
                <a:latin typeface="Aptos"/>
              </a:rPr>
              <a:t>A warm, wearable ground lets the expressive accents do the work.</a:t>
            </a:r>
          </a:p>
        </p:txBody>
      </p:sp>
      <p:sp>
        <p:nvSpPr>
          <p:cNvPr id="6" name="Rectangle 5"/>
          <p:cNvSpPr/>
          <p:nvPr/>
        </p:nvSpPr>
        <p:spPr>
          <a:xfrm>
            <a:off x="411480" y="6565392"/>
            <a:ext cx="11365992" cy="10972"/>
          </a:xfrm>
          <a:prstGeom prst="rect">
            <a:avLst/>
          </a:prstGeom>
          <a:solidFill>
            <a:srgbClr val="D7D8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38912" y="6601968"/>
            <a:ext cx="905256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637080"/>
                </a:solidFill>
                <a:latin typeface="Aptos"/>
              </a:rPr>
              <a:t>SS27 | EXPRESSIVE EASE | SOURCES IN FINAL SLIDE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64240" y="6592824"/>
            <a:ext cx="54864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1" i="0">
                <a:solidFill>
                  <a:srgbClr val="19283B"/>
                </a:solidFill>
                <a:latin typeface="Aptos"/>
              </a:rPr>
              <a:t>10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1783080"/>
            <a:ext cx="1664208" cy="914400"/>
          </a:xfrm>
          <a:prstGeom prst="roundRect">
            <a:avLst/>
          </a:prstGeom>
          <a:solidFill>
            <a:srgbClr val="EEE7DA"/>
          </a:solidFill>
          <a:ln>
            <a:solidFill>
              <a:srgbClr val="D7D8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" y="2788920"/>
            <a:ext cx="1664208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950" b="1" i="0">
                <a:solidFill>
                  <a:srgbClr val="19283B"/>
                </a:solidFill>
                <a:latin typeface="Aptos"/>
              </a:rPr>
              <a:t>CHALK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035808"/>
            <a:ext cx="1664208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800" b="0" i="0">
                <a:solidFill>
                  <a:srgbClr val="637080"/>
                </a:solidFill>
                <a:latin typeface="Aptos"/>
              </a:rPr>
              <a:t>#EEE7DA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542032" y="1783080"/>
            <a:ext cx="1664208" cy="914400"/>
          </a:xfrm>
          <a:prstGeom prst="roundRect">
            <a:avLst/>
          </a:prstGeom>
          <a:solidFill>
            <a:srgbClr val="19283B"/>
          </a:solidFill>
          <a:ln>
            <a:solidFill>
              <a:srgbClr val="D7D8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542032" y="2788920"/>
            <a:ext cx="1664208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950" b="1" i="0">
                <a:solidFill>
                  <a:srgbClr val="19283B"/>
                </a:solidFill>
                <a:latin typeface="Aptos"/>
              </a:rPr>
              <a:t>INK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42032" y="3035808"/>
            <a:ext cx="1664208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800" b="0" i="0">
                <a:solidFill>
                  <a:srgbClr val="637080"/>
                </a:solidFill>
                <a:latin typeface="Aptos"/>
              </a:rPr>
              <a:t>#19283B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443984" y="1783080"/>
            <a:ext cx="1664208" cy="914400"/>
          </a:xfrm>
          <a:prstGeom prst="roundRect">
            <a:avLst/>
          </a:prstGeom>
          <a:solidFill>
            <a:srgbClr val="DFAFBC"/>
          </a:solidFill>
          <a:ln>
            <a:solidFill>
              <a:srgbClr val="D7D8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443984" y="2788920"/>
            <a:ext cx="1664208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950" b="1" i="0">
                <a:solidFill>
                  <a:srgbClr val="19283B"/>
                </a:solidFill>
                <a:latin typeface="Aptos"/>
              </a:rPr>
              <a:t>BLUSH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43984" y="3035808"/>
            <a:ext cx="1664208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800" b="0" i="0">
                <a:solidFill>
                  <a:srgbClr val="637080"/>
                </a:solidFill>
                <a:latin typeface="Aptos"/>
              </a:rPr>
              <a:t>#DFAFBC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45936" y="1783080"/>
            <a:ext cx="1664208" cy="914400"/>
          </a:xfrm>
          <a:prstGeom prst="roundRect">
            <a:avLst/>
          </a:prstGeom>
          <a:solidFill>
            <a:srgbClr val="E9C84E"/>
          </a:solidFill>
          <a:ln>
            <a:solidFill>
              <a:srgbClr val="D7D8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345936" y="2788920"/>
            <a:ext cx="1664208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950" b="1" i="0">
                <a:solidFill>
                  <a:srgbClr val="19283B"/>
                </a:solidFill>
                <a:latin typeface="Aptos"/>
              </a:rPr>
              <a:t>CITRUS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45936" y="3035808"/>
            <a:ext cx="1664208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800" b="0" i="0">
                <a:solidFill>
                  <a:srgbClr val="637080"/>
                </a:solidFill>
                <a:latin typeface="Aptos"/>
              </a:rPr>
              <a:t>#E9C84E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47888" y="1783080"/>
            <a:ext cx="1664208" cy="914400"/>
          </a:xfrm>
          <a:prstGeom prst="roundRect">
            <a:avLst/>
          </a:prstGeom>
          <a:solidFill>
            <a:srgbClr val="3F60AE"/>
          </a:solidFill>
          <a:ln>
            <a:solidFill>
              <a:srgbClr val="D7D8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47888" y="2788920"/>
            <a:ext cx="1664208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950" b="1" i="0">
                <a:solidFill>
                  <a:srgbClr val="19283B"/>
                </a:solidFill>
                <a:latin typeface="Aptos"/>
              </a:rPr>
              <a:t>COBALT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47888" y="3035808"/>
            <a:ext cx="1664208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800" b="0" i="0">
                <a:solidFill>
                  <a:srgbClr val="637080"/>
                </a:solidFill>
                <a:latin typeface="Aptos"/>
              </a:rPr>
              <a:t>#3F60AE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0149840" y="1783080"/>
            <a:ext cx="1664208" cy="914400"/>
          </a:xfrm>
          <a:prstGeom prst="roundRect">
            <a:avLst/>
          </a:prstGeom>
          <a:solidFill>
            <a:srgbClr val="A6B59C"/>
          </a:solidFill>
          <a:ln>
            <a:solidFill>
              <a:srgbClr val="D7D8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149840" y="2788920"/>
            <a:ext cx="1664208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950" b="1" i="0">
                <a:solidFill>
                  <a:srgbClr val="19283B"/>
                </a:solidFill>
                <a:latin typeface="Aptos"/>
              </a:rPr>
              <a:t>SAGE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149840" y="3035808"/>
            <a:ext cx="1664208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800" b="0" i="0">
                <a:solidFill>
                  <a:srgbClr val="637080"/>
                </a:solidFill>
                <a:latin typeface="Aptos"/>
              </a:rPr>
              <a:t>#A6B59C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8368" y="3703320"/>
            <a:ext cx="4754880" cy="23774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1" i="0">
                <a:solidFill>
                  <a:srgbClr val="527D7C"/>
                </a:solidFill>
                <a:latin typeface="Aptos"/>
              </a:rPr>
              <a:t>MATERIAL DIRECTION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8368" y="4041648"/>
            <a:ext cx="4846320" cy="1417320"/>
          </a:xfrm>
          <a:prstGeom prst="rect">
            <a:avLst/>
          </a:prstGeom>
          <a:noFill/>
        </p:spPr>
        <p:txBody>
          <a:bodyPr wrap="square" lIns="27432" rIns="36576" tIns="18288" bIns="18288">
            <a:spAutoFit/>
          </a:bodyPr>
          <a:lstStyle/>
          <a:p>
            <a:pPr>
              <a:spcAft>
                <a:spcPts val="800"/>
              </a:spcAft>
            </a:pPr>
            <a:r>
              <a:rPr sz="1100">
                <a:solidFill>
                  <a:srgbClr val="252A31"/>
                </a:solidFill>
              </a:rPr>
              <a:t>• Fluid satin, cotton poplin, linen blend</a:t>
            </a:r>
          </a:p>
          <a:p>
            <a:pPr>
              <a:spcAft>
                <a:spcPts val="800"/>
              </a:spcAft>
            </a:pPr>
            <a:r>
              <a:rPr sz="1100">
                <a:solidFill>
                  <a:srgbClr val="252A31"/>
                </a:solidFill>
              </a:rPr>
              <a:t>• Voile, chiffon, lace and semi-sheer overlays</a:t>
            </a:r>
          </a:p>
          <a:p>
            <a:pPr>
              <a:spcAft>
                <a:spcPts val="800"/>
              </a:spcAft>
            </a:pPr>
            <a:r>
              <a:rPr sz="1100">
                <a:solidFill>
                  <a:srgbClr val="252A31"/>
                </a:solidFill>
              </a:rPr>
              <a:t>• Openwork crochet and embroidery</a:t>
            </a:r>
          </a:p>
          <a:p>
            <a:pPr>
              <a:spcAft>
                <a:spcPts val="800"/>
              </a:spcAft>
            </a:pPr>
            <a:r>
              <a:rPr sz="1100">
                <a:solidFill>
                  <a:srgbClr val="252A31"/>
                </a:solidFill>
              </a:rPr>
              <a:t>• Fringe/beading as selective accent</a:t>
            </a:r>
          </a:p>
        </p:txBody>
      </p:sp>
      <p:pic>
        <p:nvPicPr>
          <p:cNvPr id="29" name="Picture 28" descr="a_wide_editorial_fashion_collage_lookbook_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880" y="3657600"/>
            <a:ext cx="5486400" cy="214884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5989320" y="5897880"/>
            <a:ext cx="521208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20" b="1" i="0">
                <a:solidFill>
                  <a:srgbClr val="637080"/>
                </a:solidFill>
                <a:latin typeface="Aptos"/>
              </a:rPr>
              <a:t>PALETTE / TEXTURE COLLAGE — CONCEPT ART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11480" y="6565392"/>
            <a:ext cx="11365992" cy="10972"/>
          </a:xfrm>
          <a:prstGeom prst="rect">
            <a:avLst/>
          </a:prstGeom>
          <a:solidFill>
            <a:srgbClr val="D7D8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38912" y="6601968"/>
            <a:ext cx="905256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637080"/>
                </a:solidFill>
                <a:latin typeface="Aptos"/>
              </a:rPr>
              <a:t>SS27 | EXPRESSIVE EASE | WORKING FORECAST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064240" y="6592824"/>
            <a:ext cx="54864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1" i="0">
                <a:solidFill>
                  <a:srgbClr val="19283B"/>
                </a:solidFill>
                <a:latin typeface="Aptos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1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1" i="0">
                <a:solidFill>
                  <a:srgbClr val="527D7C"/>
                </a:solidFill>
                <a:latin typeface="Aptos"/>
              </a:rPr>
              <a:t>10 / PRODUCT TRANSLATION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 i="0">
                <a:solidFill>
                  <a:srgbClr val="19283B"/>
                </a:solidFill>
                <a:latin typeface="Aptos"/>
              </a:rPr>
              <a:t>Six-look capsule: one idea, six ways to wear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078992"/>
            <a:ext cx="1097280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 i="0">
                <a:solidFill>
                  <a:srgbClr val="637080"/>
                </a:solidFill>
                <a:latin typeface="Aptos"/>
              </a:rPr>
              <a:t>Conceptual look directions; not finished garment specifications or runway replicas.</a:t>
            </a:r>
          </a:p>
        </p:txBody>
      </p:sp>
      <p:sp>
        <p:nvSpPr>
          <p:cNvPr id="6" name="Rectangle 5"/>
          <p:cNvSpPr/>
          <p:nvPr/>
        </p:nvSpPr>
        <p:spPr>
          <a:xfrm>
            <a:off x="411480" y="6565392"/>
            <a:ext cx="11365992" cy="10972"/>
          </a:xfrm>
          <a:prstGeom prst="rect">
            <a:avLst/>
          </a:prstGeom>
          <a:solidFill>
            <a:srgbClr val="D7D8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38912" y="6601968"/>
            <a:ext cx="905256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637080"/>
                </a:solidFill>
                <a:latin typeface="Aptos"/>
              </a:rPr>
              <a:t>SS27 | EXPRESSIVE EASE | SOURCES IN FINAL SLIDE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64240" y="6592824"/>
            <a:ext cx="54864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1" i="0">
                <a:solidFill>
                  <a:srgbClr val="19283B"/>
                </a:solidFill>
                <a:latin typeface="Aptos"/>
              </a:rPr>
              <a:t>11</a:t>
            </a:r>
          </a:p>
        </p:txBody>
      </p:sp>
      <p:pic>
        <p:nvPicPr>
          <p:cNvPr id="9" name="Picture 8" descr="SS27_Six_Look_Caps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627632"/>
            <a:ext cx="6446520" cy="452628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94360" y="1627632"/>
            <a:ext cx="6446520" cy="4526280"/>
          </a:xfrm>
          <a:prstGeom prst="rect">
            <a:avLst/>
          </a:prstGeom>
          <a:noFill/>
          <a:ln w="10160">
            <a:solidFill>
              <a:srgbClr val="D7D8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0" y="1783080"/>
            <a:ext cx="192024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527D7C"/>
                </a:solidFill>
                <a:latin typeface="Aptos"/>
              </a:rPr>
              <a:t>01 / Elevated essential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0" y="2093976"/>
            <a:ext cx="1883664" cy="53035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50" b="0" i="0">
                <a:solidFill>
                  <a:srgbClr val="252A31"/>
                </a:solidFill>
                <a:latin typeface="Aptos"/>
              </a:rPr>
              <a:t>Chalk shirt + ink midi skirt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00032" y="1783080"/>
            <a:ext cx="192024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527D7C"/>
                </a:solidFill>
                <a:latin typeface="Aptos"/>
              </a:rPr>
              <a:t>02 / Fringe in motion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400032" y="2093976"/>
            <a:ext cx="1883664" cy="53035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50" b="0" i="0">
                <a:solidFill>
                  <a:srgbClr val="252A31"/>
                </a:solidFill>
                <a:latin typeface="Aptos"/>
              </a:rPr>
              <a:t>Ink slip dress + fringe bag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0" y="2999232"/>
            <a:ext cx="192024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527D7C"/>
                </a:solidFill>
                <a:latin typeface="Aptos"/>
              </a:rPr>
              <a:t>03 / Defined waist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0" y="3310128"/>
            <a:ext cx="1883664" cy="53035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50" b="0" i="0">
                <a:solidFill>
                  <a:srgbClr val="252A31"/>
                </a:solidFill>
                <a:latin typeface="Aptos"/>
              </a:rPr>
              <a:t>Blush co-ord + wide sash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400032" y="2999232"/>
            <a:ext cx="192024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527D7C"/>
                </a:solidFill>
                <a:latin typeface="Aptos"/>
              </a:rPr>
              <a:t>04 / Sheer contrast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400032" y="3310128"/>
            <a:ext cx="1883664" cy="53035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50" b="0" i="0">
                <a:solidFill>
                  <a:srgbClr val="252A31"/>
                </a:solidFill>
                <a:latin typeface="Aptos"/>
              </a:rPr>
              <a:t>Sheer overlay + opaque base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0" y="4215384"/>
            <a:ext cx="192024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527D7C"/>
                </a:solidFill>
                <a:latin typeface="Aptos"/>
              </a:rPr>
              <a:t>05 / Expressive mix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0" y="4526280"/>
            <a:ext cx="1883664" cy="53035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50" b="0" i="0">
                <a:solidFill>
                  <a:srgbClr val="252A31"/>
                </a:solidFill>
                <a:latin typeface="Aptos"/>
              </a:rPr>
              <a:t>Cobalt top + citrus skirt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400032" y="4215384"/>
            <a:ext cx="192024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527D7C"/>
                </a:solidFill>
                <a:latin typeface="Aptos"/>
              </a:rPr>
              <a:t>06 / Tactile summer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00032" y="4526280"/>
            <a:ext cx="1883664" cy="53035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50" b="0" i="0">
                <a:solidFill>
                  <a:srgbClr val="252A31"/>
                </a:solidFill>
                <a:latin typeface="Aptos"/>
              </a:rPr>
              <a:t>Sage shirt + chalk skirt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15200" y="5623560"/>
            <a:ext cx="411480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19" b="0" i="1">
                <a:solidFill>
                  <a:srgbClr val="637080"/>
                </a:solidFill>
                <a:latin typeface="Aptos"/>
              </a:rPr>
              <a:t>Styling brief: pair each look with the capsule styling PDF for materials, fit and commercial notes.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11480" y="6565392"/>
            <a:ext cx="11365992" cy="10972"/>
          </a:xfrm>
          <a:prstGeom prst="rect">
            <a:avLst/>
          </a:prstGeom>
          <a:solidFill>
            <a:srgbClr val="D7D8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38912" y="6601968"/>
            <a:ext cx="905256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637080"/>
                </a:solidFill>
                <a:latin typeface="Aptos"/>
              </a:rPr>
              <a:t>SS27 | EXPRESSIVE EASE | WORKING FORECAST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064240" y="6592824"/>
            <a:ext cx="54864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1" i="0">
                <a:solidFill>
                  <a:srgbClr val="19283B"/>
                </a:solidFill>
                <a:latin typeface="Aptos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1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1" i="0">
                <a:solidFill>
                  <a:srgbClr val="527D7C"/>
                </a:solidFill>
                <a:latin typeface="Aptos"/>
              </a:rPr>
              <a:t>11 / INDIA MARKET LENS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 i="0">
                <a:solidFill>
                  <a:srgbClr val="19283B"/>
                </a:solidFill>
                <a:latin typeface="Aptos"/>
              </a:rPr>
              <a:t>Translate the direction to product, not stereotype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078992"/>
            <a:ext cx="1097280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 i="0">
                <a:solidFill>
                  <a:srgbClr val="637080"/>
                </a:solidFill>
                <a:latin typeface="Aptos"/>
              </a:rPr>
              <a:t>Prioritize comfort, modularity and occasion flexibility; validate by city, customer and price.</a:t>
            </a:r>
          </a:p>
        </p:txBody>
      </p:sp>
      <p:sp>
        <p:nvSpPr>
          <p:cNvPr id="6" name="Rectangle 5"/>
          <p:cNvSpPr/>
          <p:nvPr/>
        </p:nvSpPr>
        <p:spPr>
          <a:xfrm>
            <a:off x="411480" y="6565392"/>
            <a:ext cx="11365992" cy="10972"/>
          </a:xfrm>
          <a:prstGeom prst="rect">
            <a:avLst/>
          </a:prstGeom>
          <a:solidFill>
            <a:srgbClr val="D7D8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38912" y="6601968"/>
            <a:ext cx="905256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637080"/>
                </a:solidFill>
                <a:latin typeface="Aptos"/>
              </a:rPr>
              <a:t>SS27 | EXPRESSIVE EASE | SOURCES IN FINAL SLIDE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64240" y="6592824"/>
            <a:ext cx="54864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1" i="0">
                <a:solidFill>
                  <a:srgbClr val="19283B"/>
                </a:solidFill>
                <a:latin typeface="Aptos"/>
              </a:rPr>
              <a:t>12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1719072"/>
            <a:ext cx="10881360" cy="768096"/>
          </a:xfrm>
          <a:prstGeom prst="roundRect">
            <a:avLst/>
          </a:prstGeom>
          <a:solidFill>
            <a:srgbClr val="FBF9F4"/>
          </a:solidFill>
          <a:ln>
            <a:solidFill>
              <a:srgbClr val="D7D8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1847088"/>
            <a:ext cx="201168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527D7C"/>
                </a:solidFill>
                <a:latin typeface="Aptos"/>
              </a:rPr>
              <a:t>EVERYDAY / WORK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88920" y="1828800"/>
            <a:ext cx="3886200" cy="457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i="0">
                <a:solidFill>
                  <a:srgbClr val="19283B"/>
                </a:solidFill>
                <a:latin typeface="Aptos"/>
              </a:rPr>
              <a:t>Fluid shirt, straight/midi skirt, light layer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39712" y="1828800"/>
            <a:ext cx="4297680" cy="457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 i="0">
                <a:solidFill>
                  <a:srgbClr val="252A31"/>
                </a:solidFill>
                <a:latin typeface="Aptos"/>
              </a:rPr>
              <a:t>Breathability • opacity options • repeat wear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2679191"/>
            <a:ext cx="10881360" cy="768096"/>
          </a:xfrm>
          <a:prstGeom prst="roundRect">
            <a:avLst/>
          </a:prstGeom>
          <a:solidFill>
            <a:srgbClr val="F0EDE6"/>
          </a:solidFill>
          <a:ln>
            <a:solidFill>
              <a:srgbClr val="D7D8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" y="2807208"/>
            <a:ext cx="201168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527D7C"/>
                </a:solidFill>
                <a:latin typeface="Aptos"/>
              </a:rPr>
              <a:t>WEEKEND / SOCIAL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88920" y="2788920"/>
            <a:ext cx="3886200" cy="457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i="0">
                <a:solidFill>
                  <a:srgbClr val="19283B"/>
                </a:solidFill>
                <a:latin typeface="Aptos"/>
              </a:rPr>
              <a:t>Printed co-ord, expressive top, fringe accessory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39712" y="2788920"/>
            <a:ext cx="4297680" cy="457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 i="0">
                <a:solidFill>
                  <a:srgbClr val="252A31"/>
                </a:solidFill>
                <a:latin typeface="Aptos"/>
              </a:rPr>
              <a:t>One statement item with outfit flexibility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3639312"/>
            <a:ext cx="10881360" cy="768096"/>
          </a:xfrm>
          <a:prstGeom prst="roundRect">
            <a:avLst/>
          </a:prstGeom>
          <a:solidFill>
            <a:srgbClr val="FBF9F4"/>
          </a:solidFill>
          <a:ln>
            <a:solidFill>
              <a:srgbClr val="D7D8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8" y="3767328"/>
            <a:ext cx="201168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527D7C"/>
                </a:solidFill>
                <a:latin typeface="Aptos"/>
              </a:rPr>
              <a:t>OCCASION / EVENING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788920" y="3749039"/>
            <a:ext cx="3886200" cy="457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i="0">
                <a:solidFill>
                  <a:srgbClr val="19283B"/>
                </a:solidFill>
                <a:latin typeface="Aptos"/>
              </a:rPr>
              <a:t>Embellished skirt, lace layer, tactile set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39712" y="3749039"/>
            <a:ext cx="4297680" cy="457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 i="0">
                <a:solidFill>
                  <a:srgbClr val="252A31"/>
                </a:solidFill>
                <a:latin typeface="Aptos"/>
              </a:rPr>
              <a:t>Craft-led detail; controlled maintenance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4599432"/>
            <a:ext cx="10881360" cy="768096"/>
          </a:xfrm>
          <a:prstGeom prst="roundRect">
            <a:avLst/>
          </a:prstGeom>
          <a:solidFill>
            <a:srgbClr val="F0EDE6"/>
          </a:solidFill>
          <a:ln>
            <a:solidFill>
              <a:srgbClr val="D7D8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41248" y="4727448"/>
            <a:ext cx="201168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527D7C"/>
                </a:solidFill>
                <a:latin typeface="Aptos"/>
              </a:rPr>
              <a:t>ACCESSORIES / ENTRY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88920" y="4709160"/>
            <a:ext cx="3886200" cy="457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i="0">
                <a:solidFill>
                  <a:srgbClr val="19283B"/>
                </a:solidFill>
                <a:latin typeface="Aptos"/>
              </a:rPr>
              <a:t>Tie belt, soft bag, fringe/beaded detail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39712" y="4709160"/>
            <a:ext cx="4297680" cy="457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 i="0">
                <a:solidFill>
                  <a:srgbClr val="252A31"/>
                </a:solidFill>
                <a:latin typeface="Aptos"/>
              </a:rPr>
              <a:t>Lower-commitment way to try the trend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5779008"/>
            <a:ext cx="1069848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50" b="1" i="0">
                <a:solidFill>
                  <a:srgbClr val="76554A"/>
                </a:solidFill>
                <a:latin typeface="Aptos"/>
              </a:rPr>
              <a:t>Direct India buyer signal: Le Mill's Mumbai buyer discussed separates, statement skirts and the value of comfort, fabric and construction. This is expert qualitative insight, not representative consumer research.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11480" y="6565392"/>
            <a:ext cx="11365992" cy="10972"/>
          </a:xfrm>
          <a:prstGeom prst="rect">
            <a:avLst/>
          </a:prstGeom>
          <a:solidFill>
            <a:srgbClr val="D7D8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38912" y="6601968"/>
            <a:ext cx="905256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637080"/>
                </a:solidFill>
                <a:latin typeface="Aptos"/>
              </a:rPr>
              <a:t>SOURCE: VOGUE BUSINESS SS27 GLOBAL BUYER REPORT, 14 OCT 2026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064240" y="6592824"/>
            <a:ext cx="54864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1" i="0">
                <a:solidFill>
                  <a:srgbClr val="19283B"/>
                </a:solidFill>
                <a:latin typeface="Aptos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1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1" i="0">
                <a:solidFill>
                  <a:srgbClr val="527D7C"/>
                </a:solidFill>
                <a:latin typeface="Aptos"/>
              </a:rPr>
              <a:t>12 / MERCHANDISING CONCEPT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 i="0">
                <a:solidFill>
                  <a:srgbClr val="19283B"/>
                </a:solidFill>
                <a:latin typeface="Aptos"/>
              </a:rPr>
              <a:t>Build an assortment with controlled risk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078992"/>
            <a:ext cx="1097280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 i="0">
                <a:solidFill>
                  <a:srgbClr val="637080"/>
                </a:solidFill>
                <a:latin typeface="Aptos"/>
              </a:rPr>
              <a:t>Illustrative mix recommendation for a concept capsule — not market-share or sales data.</a:t>
            </a:r>
          </a:p>
        </p:txBody>
      </p:sp>
      <p:sp>
        <p:nvSpPr>
          <p:cNvPr id="6" name="Rectangle 5"/>
          <p:cNvSpPr/>
          <p:nvPr/>
        </p:nvSpPr>
        <p:spPr>
          <a:xfrm>
            <a:off x="411480" y="6565392"/>
            <a:ext cx="11365992" cy="10972"/>
          </a:xfrm>
          <a:prstGeom prst="rect">
            <a:avLst/>
          </a:prstGeom>
          <a:solidFill>
            <a:srgbClr val="D7D8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38912" y="6601968"/>
            <a:ext cx="905256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637080"/>
                </a:solidFill>
                <a:latin typeface="Aptos"/>
              </a:rPr>
              <a:t>SS27 | EXPRESSIVE EASE | SOURCES IN FINAL SLIDE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64240" y="6592824"/>
            <a:ext cx="54864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1" i="0">
                <a:solidFill>
                  <a:srgbClr val="19283B"/>
                </a:solidFill>
                <a:latin typeface="Aptos"/>
              </a:rPr>
              <a:t>13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874519"/>
            <a:ext cx="2560320" cy="2331720"/>
          </a:xfrm>
          <a:prstGeom prst="roundRect">
            <a:avLst/>
          </a:prstGeom>
          <a:solidFill>
            <a:srgbClr val="FBF9F4"/>
          </a:solidFill>
          <a:ln>
            <a:solidFill>
              <a:srgbClr val="D7D8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58368" y="1874519"/>
            <a:ext cx="2560320" cy="164592"/>
          </a:xfrm>
          <a:prstGeom prst="rect">
            <a:avLst/>
          </a:prstGeom>
          <a:solidFill>
            <a:srgbClr val="A6B5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4672" y="2212848"/>
            <a:ext cx="224028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800" b="1" i="0">
                <a:solidFill>
                  <a:srgbClr val="19283B"/>
                </a:solidFill>
                <a:latin typeface="Aptos"/>
              </a:rPr>
              <a:t>40%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8096" y="2834640"/>
            <a:ext cx="2304288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000" b="1" i="0">
                <a:solidFill>
                  <a:srgbClr val="527D7C"/>
                </a:solidFill>
                <a:latin typeface="Aptos"/>
              </a:rPr>
              <a:t>FOUNDATIONS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59" y="3255264"/>
            <a:ext cx="2212848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010" b="0" i="0">
                <a:solidFill>
                  <a:srgbClr val="252A31"/>
                </a:solidFill>
                <a:latin typeface="Aptos"/>
              </a:rPr>
              <a:t>Core shirts, tanks, skirts and light layers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538728" y="1874519"/>
            <a:ext cx="2560320" cy="2331720"/>
          </a:xfrm>
          <a:prstGeom prst="roundRect">
            <a:avLst/>
          </a:prstGeom>
          <a:solidFill>
            <a:srgbClr val="FBF9F4"/>
          </a:solidFill>
          <a:ln>
            <a:solidFill>
              <a:srgbClr val="D7D8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538728" y="1874519"/>
            <a:ext cx="2560320" cy="164592"/>
          </a:xfrm>
          <a:prstGeom prst="rect">
            <a:avLst/>
          </a:prstGeom>
          <a:solidFill>
            <a:srgbClr val="3F60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685032" y="2212848"/>
            <a:ext cx="224028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800" b="1" i="0">
                <a:solidFill>
                  <a:srgbClr val="19283B"/>
                </a:solidFill>
                <a:latin typeface="Aptos"/>
              </a:rPr>
              <a:t>30%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48456" y="2834640"/>
            <a:ext cx="2304288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000" b="1" i="0">
                <a:solidFill>
                  <a:srgbClr val="527D7C"/>
                </a:solidFill>
                <a:latin typeface="Aptos"/>
              </a:rPr>
              <a:t>EXPRESSIVE SEPARATES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03320" y="3255264"/>
            <a:ext cx="2212848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010" b="0" i="0">
                <a:solidFill>
                  <a:srgbClr val="252A31"/>
                </a:solidFill>
                <a:latin typeface="Aptos"/>
              </a:rPr>
              <a:t>Print/colour hero pieces, statement skirts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19088" y="1874519"/>
            <a:ext cx="2560320" cy="2331720"/>
          </a:xfrm>
          <a:prstGeom prst="roundRect">
            <a:avLst/>
          </a:prstGeom>
          <a:solidFill>
            <a:srgbClr val="FBF9F4"/>
          </a:solidFill>
          <a:ln>
            <a:solidFill>
              <a:srgbClr val="D7D8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419088" y="1874519"/>
            <a:ext cx="2560320" cy="164592"/>
          </a:xfrm>
          <a:prstGeom prst="rect">
            <a:avLst/>
          </a:prstGeom>
          <a:solidFill>
            <a:srgbClr val="DFAF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65392" y="2212848"/>
            <a:ext cx="224028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800" b="1" i="0">
                <a:solidFill>
                  <a:srgbClr val="19283B"/>
                </a:solidFill>
                <a:latin typeface="Aptos"/>
              </a:rPr>
              <a:t>20%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28816" y="2834640"/>
            <a:ext cx="2304288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000" b="1" i="0">
                <a:solidFill>
                  <a:srgbClr val="527D7C"/>
                </a:solidFill>
                <a:latin typeface="Aptos"/>
              </a:rPr>
              <a:t>TACTILE DETAILS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83679" y="3255264"/>
            <a:ext cx="2212848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010" b="0" i="0">
                <a:solidFill>
                  <a:srgbClr val="252A31"/>
                </a:solidFill>
                <a:latin typeface="Aptos"/>
              </a:rPr>
              <a:t>Crochet, lace, fringe, embroidery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299448" y="1874519"/>
            <a:ext cx="2560320" cy="2331720"/>
          </a:xfrm>
          <a:prstGeom prst="roundRect">
            <a:avLst/>
          </a:prstGeom>
          <a:solidFill>
            <a:srgbClr val="FBF9F4"/>
          </a:solidFill>
          <a:ln>
            <a:solidFill>
              <a:srgbClr val="D7D8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299448" y="1874519"/>
            <a:ext cx="2560320" cy="164592"/>
          </a:xfrm>
          <a:prstGeom prst="rect">
            <a:avLst/>
          </a:prstGeom>
          <a:solidFill>
            <a:srgbClr val="E9C8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445752" y="2212848"/>
            <a:ext cx="224028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800" b="1" i="0">
                <a:solidFill>
                  <a:srgbClr val="19283B"/>
                </a:solidFill>
                <a:latin typeface="Aptos"/>
              </a:rPr>
              <a:t>10%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409176" y="2834640"/>
            <a:ext cx="2304288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000" b="1" i="0">
                <a:solidFill>
                  <a:srgbClr val="527D7C"/>
                </a:solidFill>
                <a:latin typeface="Aptos"/>
              </a:rPr>
              <a:t>EXPERIMENTAL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464040" y="3255264"/>
            <a:ext cx="2212848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010" b="0" i="0">
                <a:solidFill>
                  <a:srgbClr val="252A31"/>
                </a:solidFill>
                <a:latin typeface="Aptos"/>
              </a:rPr>
              <a:t>Dropped-waist silhouette, statement waist accessories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49808" y="4709160"/>
            <a:ext cx="10652760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 i="0">
                <a:solidFill>
                  <a:srgbClr val="19283B"/>
                </a:solidFill>
                <a:latin typeface="Aptos"/>
              </a:rPr>
              <a:t>Merchandising logic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49808" y="5102352"/>
            <a:ext cx="10469880" cy="960120"/>
          </a:xfrm>
          <a:prstGeom prst="rect">
            <a:avLst/>
          </a:prstGeom>
          <a:noFill/>
        </p:spPr>
        <p:txBody>
          <a:bodyPr wrap="square" lIns="27432" rIns="36576" tIns="18288" bIns="18288">
            <a:spAutoFit/>
          </a:bodyPr>
          <a:lstStyle/>
          <a:p>
            <a:pPr>
              <a:spcAft>
                <a:spcPts val="800"/>
              </a:spcAft>
            </a:pPr>
            <a:r>
              <a:rPr b="1" sz="1050">
                <a:solidFill>
                  <a:srgbClr val="252A31"/>
                </a:solidFill>
              </a:rPr>
              <a:t>Lead with: </a:t>
            </a:r>
            <a:r>
              <a:rPr sz="1050">
                <a:solidFill>
                  <a:srgbClr val="252A31"/>
                </a:solidFill>
              </a:rPr>
              <a:t>skirt-led separates and fluid basics.</a:t>
            </a:r>
          </a:p>
          <a:p>
            <a:pPr>
              <a:spcAft>
                <a:spcPts val="800"/>
              </a:spcAft>
            </a:pPr>
            <a:r>
              <a:rPr b="1" sz="1050">
                <a:solidFill>
                  <a:srgbClr val="252A31"/>
                </a:solidFill>
              </a:rPr>
              <a:t>Attach with: </a:t>
            </a:r>
            <a:r>
              <a:rPr sz="1050">
                <a:solidFill>
                  <a:srgbClr val="252A31"/>
                </a:solidFill>
              </a:rPr>
              <a:t>accessories or small craft details.</a:t>
            </a:r>
          </a:p>
          <a:p>
            <a:pPr>
              <a:spcAft>
                <a:spcPts val="800"/>
              </a:spcAft>
            </a:pPr>
            <a:r>
              <a:rPr b="1" sz="1050">
                <a:solidFill>
                  <a:srgbClr val="252A31"/>
                </a:solidFill>
              </a:rPr>
              <a:t>Test carefully: </a:t>
            </a:r>
            <a:r>
              <a:rPr sz="1050">
                <a:solidFill>
                  <a:srgbClr val="252A31"/>
                </a:solidFill>
              </a:rPr>
              <a:t>high-maintenance embellishment and trend-specific silhouettes.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11480" y="6565392"/>
            <a:ext cx="11365992" cy="10972"/>
          </a:xfrm>
          <a:prstGeom prst="rect">
            <a:avLst/>
          </a:prstGeom>
          <a:solidFill>
            <a:srgbClr val="D7D8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38912" y="6601968"/>
            <a:ext cx="905256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637080"/>
                </a:solidFill>
                <a:latin typeface="Aptos"/>
              </a:rPr>
              <a:t>SS27 | EXPRESSIVE EASE | WORKING FORECAST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064240" y="6592824"/>
            <a:ext cx="54864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1" i="0">
                <a:solidFill>
                  <a:srgbClr val="19283B"/>
                </a:solidFill>
                <a:latin typeface="Aptos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1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1" i="0">
                <a:solidFill>
                  <a:srgbClr val="527D7C"/>
                </a:solidFill>
                <a:latin typeface="Aptos"/>
              </a:rPr>
              <a:t>13 / EVIDENCE QUALITY &amp; NEXT VALIDATION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 i="0">
                <a:solidFill>
                  <a:srgbClr val="19283B"/>
                </a:solidFill>
                <a:latin typeface="Aptos"/>
              </a:rPr>
              <a:t>What this forecast can — and cannot — claim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078992"/>
            <a:ext cx="1097280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 i="0">
                <a:solidFill>
                  <a:srgbClr val="637080"/>
                </a:solidFill>
                <a:latin typeface="Aptos"/>
              </a:rPr>
              <a:t>Clear limits are part of a professional trend forecast.</a:t>
            </a:r>
          </a:p>
        </p:txBody>
      </p:sp>
      <p:sp>
        <p:nvSpPr>
          <p:cNvPr id="6" name="Rectangle 5"/>
          <p:cNvSpPr/>
          <p:nvPr/>
        </p:nvSpPr>
        <p:spPr>
          <a:xfrm>
            <a:off x="411480" y="6565392"/>
            <a:ext cx="11365992" cy="10972"/>
          </a:xfrm>
          <a:prstGeom prst="rect">
            <a:avLst/>
          </a:prstGeom>
          <a:solidFill>
            <a:srgbClr val="D7D8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38912" y="6601968"/>
            <a:ext cx="905256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637080"/>
                </a:solidFill>
                <a:latin typeface="Aptos"/>
              </a:rPr>
              <a:t>SS27 | EXPRESSIVE EASE | SOURCES IN FINAL SLIDE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64240" y="6592824"/>
            <a:ext cx="54864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1" i="0">
                <a:solidFill>
                  <a:srgbClr val="19283B"/>
                </a:solidFill>
                <a:latin typeface="Aptos"/>
              </a:rPr>
              <a:t>14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1719072"/>
            <a:ext cx="5303520" cy="1508760"/>
          </a:xfrm>
          <a:prstGeom prst="roundRect">
            <a:avLst/>
          </a:prstGeom>
          <a:solidFill>
            <a:srgbClr val="FBF9F4"/>
          </a:solidFill>
          <a:ln w="8890">
            <a:solidFill>
              <a:srgbClr val="D7D8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85800" y="1719072"/>
            <a:ext cx="64008" cy="1508760"/>
          </a:xfrm>
          <a:prstGeom prst="rect">
            <a:avLst/>
          </a:prstGeom>
          <a:solidFill>
            <a:srgbClr val="527D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86968" y="1865376"/>
            <a:ext cx="4937759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 i="0">
                <a:solidFill>
                  <a:srgbClr val="19283B"/>
                </a:solidFill>
                <a:latin typeface="Aptos"/>
              </a:rPr>
              <a:t>SUPPORTED 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6968" y="2221991"/>
            <a:ext cx="4937759" cy="896111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 i="0">
                <a:solidFill>
                  <a:srgbClr val="252A31"/>
                </a:solidFill>
                <a:latin typeface="Aptos"/>
              </a:rPr>
              <a:t>Runway-index shifts, repeated editorial/buyer mentions, and product translation opportunities. Evidence is directional and source-specific.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2200" y="1719072"/>
            <a:ext cx="5303520" cy="1508760"/>
          </a:xfrm>
          <a:prstGeom prst="roundRect">
            <a:avLst/>
          </a:prstGeom>
          <a:solidFill>
            <a:srgbClr val="FBF9F4"/>
          </a:solidFill>
          <a:ln w="8890">
            <a:solidFill>
              <a:srgbClr val="D7D8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719072"/>
            <a:ext cx="64008" cy="1508760"/>
          </a:xfrm>
          <a:prstGeom prst="rect">
            <a:avLst/>
          </a:prstGeom>
          <a:solidFill>
            <a:srgbClr val="DFAF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3368" y="1865376"/>
            <a:ext cx="4937759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 i="0">
                <a:solidFill>
                  <a:srgbClr val="19283B"/>
                </a:solidFill>
                <a:latin typeface="Aptos"/>
              </a:rPr>
              <a:t>NOT CLAIMED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73368" y="2221991"/>
            <a:ext cx="4937759" cy="896111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 i="0">
                <a:solidFill>
                  <a:srgbClr val="252A31"/>
                </a:solidFill>
                <a:latin typeface="Aptos"/>
              </a:rPr>
              <a:t>Sales forecasts, absolute consumer demand, willingness to pay, market size, or validated India search momentum.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3657600"/>
            <a:ext cx="107899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527D7C"/>
                </a:solidFill>
                <a:latin typeface="Aptos"/>
              </a:rPr>
              <a:t>EVIDENCE BOUNDARIES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" y="4023360"/>
            <a:ext cx="10561320" cy="1508760"/>
          </a:xfrm>
          <a:prstGeom prst="rect">
            <a:avLst/>
          </a:prstGeom>
          <a:noFill/>
        </p:spPr>
        <p:txBody>
          <a:bodyPr wrap="square" lIns="27432" rIns="36576" tIns="18288" bIns="18288">
            <a:spAutoFit/>
          </a:bodyPr>
          <a:lstStyle/>
          <a:p>
            <a:pPr>
              <a:spcAft>
                <a:spcPts val="800"/>
              </a:spcAft>
            </a:pPr>
            <a:r>
              <a:rPr sz="1120">
                <a:solidFill>
                  <a:srgbClr val="252A31"/>
                </a:solidFill>
              </a:rPr>
              <a:t>• Runway-index shares show frequency within the dataset, not consumer demand or sales.</a:t>
            </a:r>
          </a:p>
          <a:p>
            <a:pPr>
              <a:spcAft>
                <a:spcPts val="800"/>
              </a:spcAft>
            </a:pPr>
            <a:r>
              <a:rPr sz="1120">
                <a:solidFill>
                  <a:srgbClr val="252A31"/>
                </a:solidFill>
              </a:rPr>
              <a:t>• Buyer commentary is qualitative expert input, not a representative consumer survey.</a:t>
            </a:r>
          </a:p>
          <a:p>
            <a:pPr>
              <a:spcAft>
                <a:spcPts val="800"/>
              </a:spcAft>
            </a:pPr>
            <a:r>
              <a:rPr sz="1120">
                <a:solidFill>
                  <a:srgbClr val="252A31"/>
                </a:solidFill>
              </a:rPr>
              <a:t>• India product recommendations are strategic hypotheses, not tested purchase-intent findings.</a:t>
            </a:r>
          </a:p>
          <a:p>
            <a:pPr>
              <a:spcAft>
                <a:spcPts val="800"/>
              </a:spcAft>
            </a:pPr>
            <a:r>
              <a:rPr sz="1120">
                <a:solidFill>
                  <a:srgbClr val="252A31"/>
                </a:solidFill>
              </a:rPr>
              <a:t>• Trend scores reflect structured analyst judgment based on the sources listed in this presentation.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7240" y="5879592"/>
            <a:ext cx="10424160" cy="3108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70" b="1" i="0">
                <a:solidFill>
                  <a:srgbClr val="19283B"/>
                </a:solidFill>
                <a:latin typeface="Aptos"/>
              </a:rPr>
              <a:t>Decision today: prioritize skirts; develop lightness and print as wardrobe stories; use craft and waist details as differentiators; keep dropped-waist dress as a challenger.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11480" y="6565392"/>
            <a:ext cx="11365992" cy="10972"/>
          </a:xfrm>
          <a:prstGeom prst="rect">
            <a:avLst/>
          </a:prstGeom>
          <a:solidFill>
            <a:srgbClr val="D7D8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38912" y="6601968"/>
            <a:ext cx="905256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637080"/>
                </a:solidFill>
                <a:latin typeface="Aptos"/>
              </a:rPr>
              <a:t>SS27 | EXPRESSIVE EASE | WORKING FORECAST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64240" y="6592824"/>
            <a:ext cx="54864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1" i="0">
                <a:solidFill>
                  <a:srgbClr val="19283B"/>
                </a:solidFill>
                <a:latin typeface="Aptos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1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1" i="0">
                <a:solidFill>
                  <a:srgbClr val="527D7C"/>
                </a:solidFill>
                <a:latin typeface="Aptos"/>
              </a:rPr>
              <a:t>14 / METHODOLOGY &amp; 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 i="0">
                <a:solidFill>
                  <a:srgbClr val="19283B"/>
                </a:solidFill>
                <a:latin typeface="Aptos"/>
              </a:rPr>
              <a:t>Source trail and research boundaries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078992"/>
            <a:ext cx="1097280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 i="0">
                <a:solidFill>
                  <a:srgbClr val="637080"/>
                </a:solidFill>
                <a:latin typeface="Aptos"/>
              </a:rPr>
              <a:t>All specific claims below are traceable to the linked public sources; access date: 22 October 2026.</a:t>
            </a:r>
          </a:p>
        </p:txBody>
      </p:sp>
      <p:sp>
        <p:nvSpPr>
          <p:cNvPr id="6" name="Rectangle 5"/>
          <p:cNvSpPr/>
          <p:nvPr/>
        </p:nvSpPr>
        <p:spPr>
          <a:xfrm>
            <a:off x="411480" y="6565392"/>
            <a:ext cx="11365992" cy="10972"/>
          </a:xfrm>
          <a:prstGeom prst="rect">
            <a:avLst/>
          </a:prstGeom>
          <a:solidFill>
            <a:srgbClr val="D7D8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38912" y="6601968"/>
            <a:ext cx="905256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637080"/>
                </a:solidFill>
                <a:latin typeface="Aptos"/>
              </a:rPr>
              <a:t>SS27 | EXPRESSIVE EASE | SOURCES IN FINAL SLIDE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64240" y="6592824"/>
            <a:ext cx="54864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1" i="0">
                <a:solidFill>
                  <a:srgbClr val="19283B"/>
                </a:solidFill>
                <a:latin typeface="Aptos"/>
              </a:rPr>
              <a:t>15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645920"/>
            <a:ext cx="27432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527D7C"/>
                </a:solidFill>
                <a:latin typeface="Aptos"/>
              </a:rPr>
              <a:t>T-Fashion — SS27 Runway Index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0" y="1645920"/>
            <a:ext cx="521208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69" b="0" i="0">
                <a:solidFill>
                  <a:srgbClr val="252A31"/>
                </a:solidFill>
                <a:latin typeface="Aptos"/>
              </a:rPr>
              <a:t>Index size and tagged-look shares. Snapshot updated 18 Oct 2026.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32520" y="1645920"/>
            <a:ext cx="274320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20" b="0" i="0">
                <a:solidFill>
                  <a:srgbClr val="637080"/>
                </a:solidFill>
                <a:latin typeface="Aptos"/>
              </a:rPr>
              <a:t>https://tfashion.ai/runway/ss27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2340864"/>
            <a:ext cx="27432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527D7C"/>
                </a:solidFill>
                <a:latin typeface="Aptos"/>
              </a:rPr>
              <a:t>T-Fashion — SS27 Themes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29000" y="2340864"/>
            <a:ext cx="521208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69" b="0" i="0">
                <a:solidFill>
                  <a:srgbClr val="252A31"/>
                </a:solidFill>
                <a:latin typeface="Aptos"/>
              </a:rPr>
              <a:t>Theme shares and change vs SS26; supports the coexistence of minimalist and glam signals.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32520" y="2340864"/>
            <a:ext cx="274320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20" b="0" i="0">
                <a:solidFill>
                  <a:srgbClr val="637080"/>
                </a:solidFill>
                <a:latin typeface="Aptos"/>
              </a:rPr>
              <a:t>https://tfashion.ai/runway/ss27/themes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3035808"/>
            <a:ext cx="27432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527D7C"/>
                </a:solidFill>
                <a:latin typeface="Aptos"/>
              </a:rPr>
              <a:t>Vogue — SS27 runway trends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29000" y="3035808"/>
            <a:ext cx="521208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69" b="0" i="0">
                <a:solidFill>
                  <a:srgbClr val="252A31"/>
                </a:solidFill>
                <a:latin typeface="Aptos"/>
              </a:rPr>
              <a:t>Editorial synthesis of skirts, lightness, sheer, lace, crochet, prints and embellishment.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32520" y="3035808"/>
            <a:ext cx="274320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20" b="0" i="0">
                <a:solidFill>
                  <a:srgbClr val="637080"/>
                </a:solidFill>
                <a:latin typeface="Aptos"/>
              </a:rPr>
              <a:t>https://www.vogue.com/article/the-top-trends-of-the-spring-2027-ready-to-wear-season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3730752"/>
            <a:ext cx="27432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527D7C"/>
                </a:solidFill>
                <a:latin typeface="Aptos"/>
              </a:rPr>
              <a:t>Vogue Business — SS27 Global Buyer Report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429000" y="3730752"/>
            <a:ext cx="521208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69" b="0" i="0">
                <a:solidFill>
                  <a:srgbClr val="252A31"/>
                </a:solidFill>
                <a:latin typeface="Aptos"/>
              </a:rPr>
              <a:t>Buyer perspectives across fashion capitals, including Le Mill in Mumbai.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32520" y="3730752"/>
            <a:ext cx="274320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20" b="0" i="0">
                <a:solidFill>
                  <a:srgbClr val="637080"/>
                </a:solidFill>
                <a:latin typeface="Aptos"/>
              </a:rPr>
              <a:t>https://www.vogue.com/article/cinched-waists-and-freaky-shoes-the-vogue-business-ss27-global-buyer-report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4425696"/>
            <a:ext cx="27432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527D7C"/>
                </a:solidFill>
                <a:latin typeface="Aptos"/>
              </a:rPr>
              <a:t>PORTER — SS27 trend report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429000" y="4425696"/>
            <a:ext cx="521208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69" b="0" i="0">
                <a:solidFill>
                  <a:srgbClr val="252A31"/>
                </a:solidFill>
                <a:latin typeface="Aptos"/>
              </a:rPr>
              <a:t>Secondary editorial trend context and styling details.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732520" y="4425696"/>
            <a:ext cx="274320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20" b="0" i="0">
                <a:solidFill>
                  <a:srgbClr val="637080"/>
                </a:solidFill>
                <a:latin typeface="Aptos"/>
              </a:rPr>
              <a:t>https://www.net-a-porter.com/en-us/porter/article-13683c4632ee6dac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5800" y="5120640"/>
            <a:ext cx="2743200" cy="2286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527D7C"/>
                </a:solidFill>
                <a:latin typeface="Aptos"/>
              </a:rPr>
              <a:t>Consumer-search analysis (out of scope)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429000" y="5120640"/>
            <a:ext cx="521208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69" b="0" i="0">
                <a:solidFill>
                  <a:srgbClr val="252A31"/>
                </a:solidFill>
                <a:latin typeface="Aptos"/>
              </a:rPr>
              <a:t>Excluded from this project. Conclusions use runway-index data, editorial synthesis and buyer commentary.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732520" y="5120640"/>
            <a:ext cx="274320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20" b="0" i="0">
                <a:solidFill>
                  <a:srgbClr val="637080"/>
                </a:solidFill>
                <a:latin typeface="Aptos"/>
              </a:rPr>
              <a:t>https://trends.google.com/trends/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13232" y="5943600"/>
            <a:ext cx="10698480" cy="3108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1" i="0">
                <a:solidFill>
                  <a:srgbClr val="76554A"/>
                </a:solidFill>
                <a:latin typeface="Aptos"/>
              </a:rPr>
              <a:t>Visual integrity: trend concept collage and capsule diagrams are created for this project; they are not authentic runway photographs or designer garment specifications.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11480" y="6565392"/>
            <a:ext cx="11365992" cy="10972"/>
          </a:xfrm>
          <a:prstGeom prst="rect">
            <a:avLst/>
          </a:prstGeom>
          <a:solidFill>
            <a:srgbClr val="D7D8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38912" y="6601968"/>
            <a:ext cx="905256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637080"/>
                </a:solidFill>
                <a:latin typeface="Aptos"/>
              </a:rPr>
              <a:t>SS27 EXPRESSIVE EASE | SOURCE LINKS INCLUDED ABOVE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064240" y="6592824"/>
            <a:ext cx="548640" cy="1645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1" i="0">
                <a:solidFill>
                  <a:srgbClr val="19283B"/>
                </a:solidFill>
                <a:latin typeface="Aptos"/>
              </a:rPr>
              <a:t>15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